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42.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8.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notesSlides/notesSlide9.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notesSlides/notesSlide10.xml" ContentType="application/vnd.openxmlformats-officedocument.presentationml.notesSlide+xml"/>
  <Override PartName="/ppt/slides/slide20.xml" ContentType="application/vnd.openxmlformats-officedocument.presentationml.slide+xml"/>
  <Override PartName="/ppt/notesMasters/notesMaster1.xml" ContentType="application/vnd.openxmlformats-officedocument.presentationml.notesMaster+xml"/>
  <Override PartName="/ppt/theme/theme5.xml" ContentType="application/vnd.openxmlformats-officedocument.theme+xml"/>
  <Override PartName="/ppt/handoutMasters/handoutMaster1.xml" ContentType="application/vnd.openxmlformats-officedocument.presentationml.handoutMaster+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2.svg" ContentType="image/svg+xml"/>
  <Override PartName="/ppt/media/image4.svg" ContentType="image/svg+xml"/>
  <Override PartName="/ppt/media/image6.svg" ContentType="image/svg+xml"/>
  <Override PartName="/ppt/media/image8.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8" r:id="rId3"/>
    <p:sldMasterId id="2147483672" r:id="rId4"/>
    <p:sldMasterId id="2147483692" r:id="rId5"/>
  </p:sldMasterIdLst>
  <p:notesMasterIdLst>
    <p:notesMasterId r:id="rId9"/>
  </p:notesMasterIdLst>
  <p:handoutMasterIdLst>
    <p:handoutMasterId r:id="rId27"/>
  </p:handoutMasterIdLst>
  <p:sldIdLst>
    <p:sldId id="257" r:id="rId6"/>
    <p:sldId id="258" r:id="rId7"/>
    <p:sldId id="1239" r:id="rId8"/>
    <p:sldId id="599" r:id="rId10"/>
    <p:sldId id="1240" r:id="rId11"/>
    <p:sldId id="1235" r:id="rId12"/>
    <p:sldId id="1237" r:id="rId13"/>
    <p:sldId id="1236" r:id="rId14"/>
    <p:sldId id="1223" r:id="rId15"/>
    <p:sldId id="1238" r:id="rId16"/>
    <p:sldId id="1211" r:id="rId17"/>
    <p:sldId id="1226" r:id="rId18"/>
    <p:sldId id="1228" r:id="rId19"/>
    <p:sldId id="1227" r:id="rId20"/>
    <p:sldId id="260" r:id="rId21"/>
    <p:sldId id="1233" r:id="rId22"/>
    <p:sldId id="1241" r:id="rId23"/>
    <p:sldId id="1232" r:id="rId24"/>
    <p:sldId id="1242" r:id="rId25"/>
    <p:sldId id="276" r:id="rId26"/>
  </p:sldIdLst>
  <p:sldSz cx="9144000" cy="5147945"/>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34" autoAdjust="0"/>
    <p:restoredTop sz="95033" autoAdjust="0"/>
  </p:normalViewPr>
  <p:slideViewPr>
    <p:cSldViewPr snapToGrid="0">
      <p:cViewPr varScale="1">
        <p:scale>
          <a:sx n="109" d="100"/>
          <a:sy n="109" d="100"/>
        </p:scale>
        <p:origin x="1176"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8" Type="http://schemas.openxmlformats.org/officeDocument/2006/relationships/slide" Target="slides/slide12.xml"/><Relationship Id="rId13" Type="http://schemas.openxmlformats.org/officeDocument/2006/relationships/slide" Target="slides/slide7.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2.xml"/><Relationship Id="rId25" Type="http://schemas.openxmlformats.org/officeDocument/2006/relationships/slide" Target="slides/slide19.xml"/><Relationship Id="rId17" Type="http://schemas.openxmlformats.org/officeDocument/2006/relationships/slide" Target="slides/slide11.xml"/><Relationship Id="rId12" Type="http://schemas.openxmlformats.org/officeDocument/2006/relationships/slide" Target="slides/slide6.xml"/><Relationship Id="rId33" Type="http://schemas.openxmlformats.org/officeDocument/2006/relationships/customXml" Target="../customXml/item3.xml"/><Relationship Id="rId29" Type="http://schemas.openxmlformats.org/officeDocument/2006/relationships/viewProps" Target="viewProps.xml"/><Relationship Id="rId20" Type="http://schemas.openxmlformats.org/officeDocument/2006/relationships/slide" Target="slides/slide14.xml"/><Relationship Id="rId2" Type="http://schemas.openxmlformats.org/officeDocument/2006/relationships/theme" Target="theme/theme1.xml"/><Relationship Id="rId16" Type="http://schemas.openxmlformats.org/officeDocument/2006/relationships/slide" Target="slides/slide10.xml"/><Relationship Id="rId6" Type="http://schemas.openxmlformats.org/officeDocument/2006/relationships/slide" Target="slides/slide1.xml"/><Relationship Id="rId24" Type="http://schemas.openxmlformats.org/officeDocument/2006/relationships/slide" Target="slides/slide18.xml"/><Relationship Id="rId11" Type="http://schemas.openxmlformats.org/officeDocument/2006/relationships/slide" Target="slides/slide5.xml"/><Relationship Id="rId1" Type="http://schemas.openxmlformats.org/officeDocument/2006/relationships/slideMaster" Target="slideMasters/slideMaster1.xml"/><Relationship Id="rId32" Type="http://schemas.openxmlformats.org/officeDocument/2006/relationships/customXml" Target="../customXml/item2.xml"/><Relationship Id="rId5" Type="http://schemas.openxmlformats.org/officeDocument/2006/relationships/slideMaster" Target="slideMasters/slideMaster4.xml"/><Relationship Id="rId28" Type="http://schemas.openxmlformats.org/officeDocument/2006/relationships/presProps" Target="presProps.xml"/><Relationship Id="rId23" Type="http://schemas.openxmlformats.org/officeDocument/2006/relationships/slide" Target="slides/slide17.xml"/><Relationship Id="rId15" Type="http://schemas.openxmlformats.org/officeDocument/2006/relationships/slide" Target="slides/slide9.xml"/><Relationship Id="rId19" Type="http://schemas.openxmlformats.org/officeDocument/2006/relationships/slide" Target="slides/slide13.xml"/><Relationship Id="rId10" Type="http://schemas.openxmlformats.org/officeDocument/2006/relationships/slide" Target="slides/slide4.xml"/><Relationship Id="rId31" Type="http://schemas.openxmlformats.org/officeDocument/2006/relationships/customXml" Target="../customXml/item1.xml"/><Relationship Id="rId9" Type="http://schemas.openxmlformats.org/officeDocument/2006/relationships/notesMaster" Target="notesMasters/notesMaster1.xml"/><Relationship Id="rId4" Type="http://schemas.openxmlformats.org/officeDocument/2006/relationships/slideMaster" Target="slideMasters/slideMaster3.xml"/><Relationship Id="rId30" Type="http://schemas.openxmlformats.org/officeDocument/2006/relationships/tableStyles" Target="tableStyles.xml"/><Relationship Id="rId27" Type="http://schemas.openxmlformats.org/officeDocument/2006/relationships/handoutMaster" Target="handoutMasters/handoutMaster1.xml"/><Relationship Id="rId22" Type="http://schemas.openxmlformats.org/officeDocument/2006/relationships/slide" Target="slides/slide16.xml"/><Relationship Id="rId14" Type="http://schemas.openxmlformats.org/officeDocument/2006/relationships/slide" Target="slides/slide8.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ZA"/>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08ACE0C-2D18-4E1E-8474-B791F87C76C3}" type="datetimeFigureOut">
              <a:rPr lang="en-ZA" smtClean="0"/>
            </a:fld>
            <a:endParaRPr lang="en-ZA"/>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ZA"/>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C1FE42B-005C-40D2-BACB-F5E27D2903DF}" type="slidenum">
              <a:rPr lang="en-ZA" smtClean="0"/>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C13A799-7BE9-054B-BB00-1C857A295A41}" type="datetimeFigureOut">
              <a:rPr lang="en-GB" smtClean="0"/>
            </a:fld>
            <a:endParaRPr lang="en-GB"/>
          </a:p>
        </p:txBody>
      </p:sp>
      <p:sp>
        <p:nvSpPr>
          <p:cNvPr id="4" name="Slide Image Placeholder 3"/>
          <p:cNvSpPr>
            <a:spLocks noGrp="1" noRot="1" noChangeAspect="1"/>
          </p:cNvSpPr>
          <p:nvPr>
            <p:ph type="sldImg" idx="2"/>
          </p:nvPr>
        </p:nvSpPr>
        <p:spPr>
          <a:xfrm>
            <a:off x="779463" y="1200150"/>
            <a:ext cx="5756275"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6689AF9-8242-AB4E-BF72-33C723BBC0DB}"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2235" algn="l" defTabSz="685800" rtl="0" eaLnBrk="1" latinLnBrk="0" hangingPunct="1">
      <a:defRPr sz="900" kern="1200">
        <a:solidFill>
          <a:schemeClr val="tx1"/>
        </a:solidFill>
        <a:latin typeface="+mn-lt"/>
        <a:ea typeface="+mn-ea"/>
        <a:cs typeface="+mn-cs"/>
      </a:defRPr>
    </a:lvl5pPr>
    <a:lvl6pPr marL="1715135" algn="l" defTabSz="685800" rtl="0" eaLnBrk="1" latinLnBrk="0" hangingPunct="1">
      <a:defRPr sz="900" kern="1200">
        <a:solidFill>
          <a:schemeClr val="tx1"/>
        </a:solidFill>
        <a:latin typeface="+mn-lt"/>
        <a:ea typeface="+mn-ea"/>
        <a:cs typeface="+mn-cs"/>
      </a:defRPr>
    </a:lvl6pPr>
    <a:lvl7pPr marL="2058035" algn="l" defTabSz="685800" rtl="0" eaLnBrk="1" latinLnBrk="0" hangingPunct="1">
      <a:defRPr sz="900" kern="1200">
        <a:solidFill>
          <a:schemeClr val="tx1"/>
        </a:solidFill>
        <a:latin typeface="+mn-lt"/>
        <a:ea typeface="+mn-ea"/>
        <a:cs typeface="+mn-cs"/>
      </a:defRPr>
    </a:lvl7pPr>
    <a:lvl8pPr marL="2400935" algn="l" defTabSz="685800" rtl="0" eaLnBrk="1" latinLnBrk="0" hangingPunct="1">
      <a:defRPr sz="900" kern="1200">
        <a:solidFill>
          <a:schemeClr val="tx1"/>
        </a:solidFill>
        <a:latin typeface="+mn-lt"/>
        <a:ea typeface="+mn-ea"/>
        <a:cs typeface="+mn-cs"/>
      </a:defRPr>
    </a:lvl8pPr>
    <a:lvl9pPr marL="2743835"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a:t>Security :</a:t>
            </a:r>
            <a:r>
              <a:rPr lang="en-ZA" dirty="0"/>
              <a:t> </a:t>
            </a:r>
            <a:r>
              <a:rPr lang="en-US" dirty="0"/>
              <a:t>Sending statements manually, especially via email or physical mail, can expose sensitive information to security risks like unauthorized access or loss. *Poor Record Keeping*: Without automation, maintaining accurate records of what has been sent and when can be challenging, leading to potential disputes. *Poor Record Keeping*: Without automation, maintaining accurate records of what has been sent and when can be challenging, leading to potential disputes. *Poor Record Keeping*: Without automation, maintaining accurate records of what has been sent and when can be challenging, leading to potential disputes.</a:t>
            </a:r>
            <a:endParaRPr lang="en-US" dirty="0"/>
          </a:p>
          <a:p>
            <a:endParaRPr lang="en-US" dirty="0"/>
          </a:p>
          <a:p>
            <a:r>
              <a:rPr lang="en-US" b="1" dirty="0"/>
              <a:t>Increase debt / debt  collection challenge </a:t>
            </a:r>
            <a:endParaRPr lang="en-US" b="1" dirty="0"/>
          </a:p>
          <a:p>
            <a:r>
              <a:rPr lang="en-US" dirty="0"/>
              <a:t>In South Africa, increasing student debt and debt collection are pressing issues for educational institutions. Integrating technologies like WhatsApp for sending statements can enhance debt collection efficiency. This method ensures timely delivery and better communication, potentially reducing late payments and helping manage escalating debts more effectively.</a:t>
            </a:r>
            <a:endParaRPr lang="en-US" dirty="0"/>
          </a:p>
          <a:p>
            <a:endParaRPr lang="en-US" dirty="0"/>
          </a:p>
          <a:p>
            <a:r>
              <a:rPr lang="en-US" b="1" dirty="0"/>
              <a:t>Queues on Campus </a:t>
            </a:r>
            <a:endParaRPr lang="en-US" b="1" dirty="0"/>
          </a:p>
          <a:p>
            <a:endParaRPr lang="en-ZA" dirty="0"/>
          </a:p>
          <a:p>
            <a:r>
              <a:rPr lang="en-US" dirty="0"/>
              <a:t>*Administrative Burden*: The manual process places a heavy burden on administrative staff, diverting their time and resources away from other important tasks.</a:t>
            </a:r>
            <a:endParaRPr lang="en-US" dirty="0"/>
          </a:p>
          <a:p>
            <a:endParaRPr lang="en-US" dirty="0"/>
          </a:p>
          <a:p>
            <a:endParaRPr lang="en-US" dirty="0"/>
          </a:p>
          <a:p>
            <a:pPr defTabSz="725170">
              <a:defRPr/>
            </a:pPr>
            <a:r>
              <a:rPr lang="en-ZA" sz="1000" b="1" dirty="0">
                <a:solidFill>
                  <a:schemeClr val="tx1">
                    <a:lumMod val="75000"/>
                  </a:schemeClr>
                </a:solidFill>
              </a:rPr>
              <a:t>Delayed/Inconsistent Statement Delivery</a:t>
            </a:r>
            <a:endParaRPr lang="en-ZA" sz="1000" b="1" dirty="0">
              <a:solidFill>
                <a:schemeClr val="tx1">
                  <a:lumMod val="75000"/>
                </a:schemeClr>
              </a:solidFill>
            </a:endParaRPr>
          </a:p>
          <a:p>
            <a:endParaRPr lang="en-US" dirty="0"/>
          </a:p>
          <a:p>
            <a:r>
              <a:rPr lang="en-US" dirty="0"/>
              <a:t>*Inconsistent Delivery*: Manually sending statements can result in inconsistent delivery times, with some students receiving statements later than others.</a:t>
            </a:r>
            <a:endParaRPr lang="en-US" dirty="0"/>
          </a:p>
          <a:p>
            <a:endParaRPr lang="en-US"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Our research highlights an innovative shift in using WhatsApp for student debt collection— a game-changer in financial communication!</a:t>
            </a:r>
            <a:endParaRPr lang="en-US" dirty="0"/>
          </a:p>
          <a:p>
            <a:pPr marL="0" indent="0">
              <a:buFontTx/>
              <a:buNone/>
            </a:pPr>
            <a:r>
              <a:rPr lang="en-US" dirty="0"/>
              <a:t>Why WhatsApp?</a:t>
            </a:r>
            <a:endParaRPr lang="en-US" dirty="0"/>
          </a:p>
          <a:p>
            <a:pPr marL="0" indent="0">
              <a:buFontTx/>
              <a:buNone/>
            </a:pPr>
            <a:r>
              <a:rPr lang="en-US" dirty="0"/>
              <a:t>- Seamless &amp; Stress-Free: Makes customer interactions effortless, reducing friction in payments.</a:t>
            </a:r>
            <a:endParaRPr lang="en-US" dirty="0"/>
          </a:p>
          <a:p>
            <a:pPr marL="0" indent="0">
              <a:buFontTx/>
              <a:buNone/>
            </a:pPr>
            <a:r>
              <a:rPr lang="en-US" dirty="0"/>
              <a:t>- Cost-Effective &amp; Scalable: Cuts costs compared to SMS and emails while boosting engagement.</a:t>
            </a:r>
            <a:endParaRPr lang="en-US" dirty="0"/>
          </a:p>
          <a:p>
            <a:pPr marL="0" indent="0">
              <a:buFontTx/>
              <a:buNone/>
            </a:pPr>
            <a:r>
              <a:rPr lang="en-US" dirty="0"/>
              <a:t>- Dominating Digital Communication: WhatsApp is outpacing SMS &amp; email in open rates and response speed.</a:t>
            </a:r>
            <a:endParaRPr lang="en-US" dirty="0"/>
          </a:p>
          <a:p>
            <a:pPr marL="0" indent="0">
              <a:buFontTx/>
              <a:buNone/>
            </a:pPr>
            <a:r>
              <a:rPr lang="en-US" dirty="0"/>
              <a:t>- Built-In Security &amp; Trust: End-to-end encryption ensures safe, compliant transactions.🚀 </a:t>
            </a:r>
            <a:endParaRPr lang="en-US" dirty="0"/>
          </a:p>
          <a:p>
            <a:pPr marL="171450" indent="-171450">
              <a:buFontTx/>
              <a:buChar char="-"/>
            </a:pPr>
            <a:endParaRPr lang="en-US" dirty="0"/>
          </a:p>
          <a:p>
            <a:pPr marL="0" indent="0">
              <a:buFontTx/>
              <a:buNone/>
            </a:pPr>
            <a:r>
              <a:rPr lang="en-US" dirty="0"/>
              <a:t>The future of student debt collection is real-time, secure, and WhatsApp-driven. It’s time to embrace the shift!"</a:t>
            </a:r>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How the process works: </a:t>
            </a:r>
            <a:endParaRPr lang="en-ZA" dirty="0"/>
          </a:p>
          <a:p>
            <a:endParaRPr lang="en-ZA" dirty="0"/>
          </a:p>
          <a:p>
            <a:r>
              <a:rPr lang="en-US" b="1" dirty="0"/>
              <a:t>Step 1:</a:t>
            </a:r>
            <a:r>
              <a:rPr lang="en-US" dirty="0"/>
              <a:t> Student data from ITS</a:t>
            </a:r>
            <a:endParaRPr lang="en-US" dirty="0"/>
          </a:p>
          <a:p>
            <a:r>
              <a:rPr lang="en-US" b="1" dirty="0"/>
              <a:t>Step 2:</a:t>
            </a:r>
            <a:r>
              <a:rPr lang="en-US" dirty="0"/>
              <a:t> Secure integration with CUEDESK</a:t>
            </a:r>
            <a:endParaRPr lang="en-US" dirty="0"/>
          </a:p>
          <a:p>
            <a:r>
              <a:rPr lang="en-US" b="1" dirty="0"/>
              <a:t>Step 3:</a:t>
            </a:r>
            <a:r>
              <a:rPr lang="en-US" dirty="0"/>
              <a:t> Automatic WhatsApp statement delivery</a:t>
            </a:r>
            <a:r>
              <a:rPr lang="en-ZA" dirty="0"/>
              <a:t> </a:t>
            </a:r>
            <a:endParaRPr lang="en-ZA" dirty="0"/>
          </a:p>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633763"/>
          </a:xfrm>
          <a:prstGeom prst="rect">
            <a:avLst/>
          </a:prstGeom>
          <a:noFill/>
        </p:spPr>
        <p:txBody>
          <a:bodyPr wrap="none" lIns="0" tIns="0" rIns="0" bIns="0" rtlCol="0">
            <a:spAutoFit/>
          </a:bodyPr>
          <a:lstStyle/>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
        <p:nvSpPr>
          <p:cNvPr id="5" name="Content Placeholder 3"/>
          <p:cNvSpPr>
            <a:spLocks noGrp="1"/>
          </p:cNvSpPr>
          <p:nvPr>
            <p:ph sz="quarter" idx="1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a:solidFill>
                  <a:schemeClr val="bg1"/>
                </a:solidFill>
              </a:rPr>
              <a:t>Table of</a:t>
            </a:r>
            <a:endParaRPr lang="en-GB" sz="4800" b="1">
              <a:solidFill>
                <a:schemeClr val="bg1"/>
              </a:solidFill>
            </a:endParaRPr>
          </a:p>
          <a:p>
            <a:pPr>
              <a:lnSpc>
                <a:spcPts val="4880"/>
              </a:lnSpc>
            </a:pPr>
            <a:r>
              <a:rPr lang="en-GB" sz="4800" b="1">
                <a:solidFill>
                  <a:schemeClr val="bg1"/>
                </a:solidFill>
              </a:rPr>
              <a:t>Contents</a:t>
            </a:r>
            <a:endParaRPr lang="en-GB" sz="4800" b="1">
              <a:solidFill>
                <a:schemeClr val="bg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213" y="307975"/>
            <a:ext cx="5930899" cy="974215"/>
          </a:xfrm>
        </p:spPr>
        <p:txBody>
          <a:bodyPr/>
          <a:lstStyle>
            <a:lvl1pPr>
              <a:defRPr>
                <a:solidFill>
                  <a:schemeClr val="tx2"/>
                </a:solidFill>
              </a:defRPr>
            </a:lvl1pPr>
          </a:lstStyle>
          <a:p>
            <a:r>
              <a:rPr lang="en-GB"/>
              <a:t>Click to edit Master title style</a:t>
            </a:r>
            <a:endParaRPr lang="en-GB"/>
          </a:p>
        </p:txBody>
      </p:sp>
      <p:sp>
        <p:nvSpPr>
          <p:cNvPr id="4" name="Content Placeholder 3"/>
          <p:cNvSpPr>
            <a:spLocks noGrp="1"/>
          </p:cNvSpPr>
          <p:nvPr>
            <p:ph sz="quarter" idx="10"/>
          </p:nvPr>
        </p:nvSpPr>
        <p:spPr>
          <a:xfrm>
            <a:off x="303214" y="1741596"/>
            <a:ext cx="2595562" cy="2627204"/>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Content Placeholder 3"/>
          <p:cNvSpPr>
            <a:spLocks noGrp="1"/>
          </p:cNvSpPr>
          <p:nvPr>
            <p:ph sz="quarter" idx="11"/>
          </p:nvPr>
        </p:nvSpPr>
        <p:spPr>
          <a:xfrm>
            <a:off x="3257550" y="1741596"/>
            <a:ext cx="2601913" cy="2627204"/>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Content Placeholder 3"/>
          <p:cNvSpPr>
            <a:spLocks noGrp="1"/>
          </p:cNvSpPr>
          <p:nvPr>
            <p:ph sz="quarter" idx="12"/>
          </p:nvPr>
        </p:nvSpPr>
        <p:spPr>
          <a:xfrm>
            <a:off x="6234112" y="1741596"/>
            <a:ext cx="2601913" cy="2627204"/>
          </a:xfr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Slide">
    <p:bg>
      <p:bgPr>
        <a:solidFill>
          <a:schemeClr val="bg1"/>
        </a:solidFill>
        <a:effectLst/>
      </p:bgPr>
    </p:bg>
    <p:spTree>
      <p:nvGrpSpPr>
        <p:cNvPr id="1" name=""/>
        <p:cNvGrpSpPr/>
        <p:nvPr/>
      </p:nvGrpSpPr>
      <p:grpSpPr>
        <a:xfrm>
          <a:off x="0" y="0"/>
          <a:ext cx="0" cy="0"/>
          <a:chOff x="0" y="0"/>
          <a:chExt cx="0" cy="0"/>
        </a:xfrm>
      </p:grpSpPr>
      <p:sp>
        <p:nvSpPr>
          <p:cNvPr id="11" name="Content Placeholder 5"/>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Picture Placeholder 4"/>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endParaRPr lang="en-US"/>
          </a:p>
        </p:txBody>
      </p:sp>
      <p:sp>
        <p:nvSpPr>
          <p:cNvPr id="8" name="Title 1"/>
          <p:cNvSpPr>
            <a:spLocks noGrp="1"/>
          </p:cNvSpPr>
          <p:nvPr>
            <p:ph type="title"/>
          </p:nvPr>
        </p:nvSpPr>
        <p:spPr>
          <a:xfrm>
            <a:off x="303213" y="307975"/>
            <a:ext cx="6665912" cy="969963"/>
          </a:xfrm>
        </p:spPr>
        <p:txBody>
          <a:bodyPr/>
          <a:lstStyle>
            <a:lvl1pPr>
              <a:defRPr>
                <a:solidFill>
                  <a:schemeClr val="tx2"/>
                </a:solidFill>
              </a:defRPr>
            </a:lvl1pPr>
          </a:lstStyle>
          <a:p>
            <a:r>
              <a:rPr lang="en-GB"/>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chemeClr val="bg1"/>
        </a:solidFill>
        <a:effectLst/>
      </p:bgPr>
    </p:bg>
    <p:spTree>
      <p:nvGrpSpPr>
        <p:cNvPr id="1" name=""/>
        <p:cNvGrpSpPr/>
        <p:nvPr/>
      </p:nvGrpSpPr>
      <p:grpSpPr>
        <a:xfrm>
          <a:off x="0" y="0"/>
          <a:ext cx="0" cy="0"/>
          <a:chOff x="0" y="0"/>
          <a:chExt cx="0" cy="0"/>
        </a:xfrm>
      </p:grpSpPr>
      <p:grpSp>
        <p:nvGrpSpPr>
          <p:cNvPr id="10" name="Group 9"/>
          <p:cNvGrpSpPr/>
          <p:nvPr userDrawn="1"/>
        </p:nvGrpSpPr>
        <p:grpSpPr>
          <a:xfrm>
            <a:off x="3644053" y="1588463"/>
            <a:ext cx="1855894" cy="1971337"/>
            <a:chOff x="3644053" y="1625189"/>
            <a:chExt cx="1855894" cy="1971337"/>
          </a:xfrm>
        </p:grpSpPr>
        <p:pic>
          <p:nvPicPr>
            <p:cNvPr id="3" name="Graphic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44053" y="1625189"/>
              <a:ext cx="1855894" cy="1206328"/>
            </a:xfrm>
            <a:prstGeom prst="rect">
              <a:avLst/>
            </a:prstGeom>
          </p:spPr>
        </p:pic>
        <p:sp>
          <p:nvSpPr>
            <p:cNvPr id="9" name="TextBox 8"/>
            <p:cNvSpPr txBox="1"/>
            <p:nvPr userDrawn="1"/>
          </p:nvSpPr>
          <p:spPr>
            <a:xfrm>
              <a:off x="3737316" y="3257972"/>
              <a:ext cx="1669368" cy="338554"/>
            </a:xfrm>
            <a:prstGeom prst="rect">
              <a:avLst/>
            </a:prstGeom>
            <a:noFill/>
          </p:spPr>
          <p:txBody>
            <a:bodyPr wrap="none" rtlCol="0">
              <a:spAutoFit/>
            </a:bodyPr>
            <a:lstStyle/>
            <a:p>
              <a:pPr algn="ctr"/>
              <a:r>
                <a:rPr lang="en-GB" sz="1600">
                  <a:solidFill>
                    <a:schemeClr val="tx2"/>
                  </a:solidFill>
                </a:rPr>
                <a:t>www.adaptit.com</a:t>
              </a:r>
              <a:endParaRPr lang="en-GB" sz="1600">
                <a:solidFill>
                  <a:schemeClr val="tx2"/>
                </a:solidFil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endParaRPr lang="en-GB" dirty="0"/>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a:t>Section Title</a:t>
            </a:r>
            <a:endParaRPr lang="en-GB"/>
          </a:p>
        </p:txBody>
      </p:sp>
      <p:pic>
        <p:nvPicPr>
          <p:cNvPr id="2" name="Graphic 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3213" y="1741596"/>
            <a:ext cx="8532812"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7"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3213" y="1741596"/>
            <a:ext cx="4086225"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Content Placeholder 3"/>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TextBox 4"/>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6"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3214" y="1741596"/>
            <a:ext cx="2595562"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Content Placeholder 3"/>
          <p:cNvSpPr>
            <a:spLocks noGrp="1"/>
          </p:cNvSpPr>
          <p:nvPr>
            <p:ph sz="quarter" idx="11"/>
          </p:nvPr>
        </p:nvSpPr>
        <p:spPr>
          <a:xfrm>
            <a:off x="3257550" y="1741596"/>
            <a:ext cx="2601913"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Content Placeholder 3"/>
          <p:cNvSpPr>
            <a:spLocks noGrp="1"/>
          </p:cNvSpPr>
          <p:nvPr>
            <p:ph sz="quarter" idx="12"/>
          </p:nvPr>
        </p:nvSpPr>
        <p:spPr>
          <a:xfrm>
            <a:off x="6234112" y="1741596"/>
            <a:ext cx="2601913"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8"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3214" y="1741596"/>
            <a:ext cx="1857374"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7" name="Content Placeholder 3"/>
          <p:cNvSpPr>
            <a:spLocks noGrp="1"/>
          </p:cNvSpPr>
          <p:nvPr>
            <p:ph sz="quarter" idx="11"/>
          </p:nvPr>
        </p:nvSpPr>
        <p:spPr>
          <a:xfrm>
            <a:off x="2525713" y="1741596"/>
            <a:ext cx="1849435"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5" name="Content Placeholder 3"/>
          <p:cNvSpPr>
            <a:spLocks noGrp="1"/>
          </p:cNvSpPr>
          <p:nvPr>
            <p:ph sz="quarter" idx="12"/>
          </p:nvPr>
        </p:nvSpPr>
        <p:spPr>
          <a:xfrm>
            <a:off x="4754564" y="1741596"/>
            <a:ext cx="1849436"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8" name="Content Placeholder 3"/>
          <p:cNvSpPr>
            <a:spLocks noGrp="1"/>
          </p:cNvSpPr>
          <p:nvPr>
            <p:ph sz="quarter" idx="13"/>
          </p:nvPr>
        </p:nvSpPr>
        <p:spPr>
          <a:xfrm>
            <a:off x="6983416" y="1741596"/>
            <a:ext cx="1849436" cy="2627204"/>
          </a:xfrm>
          <a:prstGeom prst="rect">
            <a:avLst/>
          </a:prstGeom>
        </p:spPr>
        <p:txBody>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GB"/>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9"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11" name="Content Placeholder 5"/>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14" name="Content Placeholder 5"/>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11" name="Content Placeholder 5"/>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14" name="Content Placeholder 5"/>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Content Placeholder 5"/>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5" name="Content Placeholder 5"/>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3"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11" name="Content Placeholder 5"/>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Picture Placeholder 4"/>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endParaRPr lang="en-US"/>
          </a:p>
        </p:txBody>
      </p:sp>
      <p:sp>
        <p:nvSpPr>
          <p:cNvPr id="3"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a:solidFill>
                <a:schemeClr val="accent6"/>
              </a:solidFill>
              <a:latin typeface="+mn-lt"/>
              <a:cs typeface="Calibri Light" panose="020F0302020204030204" pitchFamily="34" charset="0"/>
            </a:endParaRPr>
          </a:p>
        </p:txBody>
      </p:sp>
      <p:sp>
        <p:nvSpPr>
          <p:cNvPr id="11" name="Content Placeholder 5"/>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4" name="Picture Placeholder 4"/>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a:t>IMAGE</a:t>
            </a:r>
            <a:endParaRPr lang="en-US"/>
          </a:p>
        </p:txBody>
      </p:sp>
      <p:sp>
        <p:nvSpPr>
          <p:cNvPr id="3"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a:t>Click Here to Edit Slide Title</a:t>
            </a:r>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endParaRPr lang="en-GB" dirty="0"/>
          </a:p>
        </p:txBody>
      </p:sp>
      <p:sp>
        <p:nvSpPr>
          <p:cNvPr id="6" name="TextBox 5"/>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fld id="{264D4C1A-DF64-A641-BA7C-72B638314205}" type="slidenum">
              <a:rPr lang="en-US" sz="700" smtClean="0">
                <a:solidFill>
                  <a:schemeClr val="accent6"/>
                </a:solidFill>
                <a:latin typeface="+mn-lt"/>
                <a:cs typeface="Calibri Light" panose="020F0302020204030204" pitchFamily="34" charset="0"/>
              </a:rPr>
            </a:fld>
            <a:endParaRPr lang="en-ZA" sz="700" dirty="0">
              <a:solidFill>
                <a:schemeClr val="accent6"/>
              </a:solidFill>
              <a:latin typeface="+mn-lt"/>
              <a:cs typeface="Calibri Light" panose="020F03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4" name="Title 23"/>
          <p:cNvSpPr>
            <a:spLocks noGrp="1"/>
          </p:cNvSpPr>
          <p:nvPr>
            <p:ph type="title" hasCustomPrompt="1"/>
          </p:nvPr>
        </p:nvSpPr>
        <p:spPr>
          <a:xfrm>
            <a:off x="565393" y="1617456"/>
            <a:ext cx="6568324" cy="1752549"/>
          </a:xfrm>
          <a:prstGeom prst="rect">
            <a:avLst/>
          </a:prstGeom>
        </p:spPr>
        <p:txBody>
          <a:bodyPr anchor="b"/>
          <a:lstStyle>
            <a:lvl1pPr>
              <a:lnSpc>
                <a:spcPts val="4860"/>
              </a:lnSpc>
              <a:defRPr sz="4800">
                <a:solidFill>
                  <a:schemeClr val="bg1"/>
                </a:solidFill>
              </a:defRPr>
            </a:lvl1pPr>
          </a:lstStyle>
          <a:p>
            <a:r>
              <a:rPr lang="en-GB"/>
              <a:t>Presentation Title</a:t>
            </a:r>
            <a:br>
              <a:rPr lang="en-GB"/>
            </a:br>
            <a:r>
              <a:rPr lang="en-GB"/>
              <a:t>Presentation Title</a:t>
            </a:r>
            <a:endParaRPr lang="en-GB"/>
          </a:p>
        </p:txBody>
      </p:sp>
      <p:sp>
        <p:nvSpPr>
          <p:cNvPr id="5" name="Text Placeholder 28"/>
          <p:cNvSpPr>
            <a:spLocks noGrp="1"/>
          </p:cNvSpPr>
          <p:nvPr>
            <p:ph type="body" sz="quarter" idx="11" hasCustomPrompt="1"/>
          </p:nvPr>
        </p:nvSpPr>
        <p:spPr>
          <a:xfrm>
            <a:off x="565393" y="3485665"/>
            <a:ext cx="6568324" cy="642938"/>
          </a:xfrm>
          <a:prstGeom prst="rect">
            <a:avLst/>
          </a:prstGeom>
        </p:spPr>
        <p:txBody>
          <a:bodyPr>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a:t>Presentation Sub-Title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svg"/><Relationship Id="rId12" Type="http://schemas.openxmlformats.org/officeDocument/2006/relationships/image" Target="../media/image3.png"/><Relationship Id="rId11" Type="http://schemas.openxmlformats.org/officeDocument/2006/relationships/image" Target="../media/image2.svg"/><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8" Type="http://schemas.openxmlformats.org/officeDocument/2006/relationships/theme" Target="../theme/theme2.xml"/><Relationship Id="rId17" Type="http://schemas.openxmlformats.org/officeDocument/2006/relationships/image" Target="../media/image8.svg"/><Relationship Id="rId16" Type="http://schemas.openxmlformats.org/officeDocument/2006/relationships/image" Target="../media/image7.png"/><Relationship Id="rId15" Type="http://schemas.openxmlformats.org/officeDocument/2006/relationships/image" Target="../media/image4.svg"/><Relationship Id="rId14" Type="http://schemas.openxmlformats.org/officeDocument/2006/relationships/image" Target="../media/image3.png"/><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4" Type="http://schemas.openxmlformats.org/officeDocument/2006/relationships/theme" Target="../theme/theme3.xml"/><Relationship Id="rId23" Type="http://schemas.openxmlformats.org/officeDocument/2006/relationships/image" Target="../media/image8.svg"/><Relationship Id="rId22" Type="http://schemas.openxmlformats.org/officeDocument/2006/relationships/image" Target="../media/image7.png"/><Relationship Id="rId21" Type="http://schemas.openxmlformats.org/officeDocument/2006/relationships/image" Target="../media/image4.svg"/><Relationship Id="rId20" Type="http://schemas.openxmlformats.org/officeDocument/2006/relationships/image" Target="../media/image3.png"/><Relationship Id="rId2" Type="http://schemas.openxmlformats.org/officeDocument/2006/relationships/slideLayout" Target="../slideLayouts/slideLayout24.xml"/><Relationship Id="rId19" Type="http://schemas.openxmlformats.org/officeDocument/2006/relationships/slideLayout" Target="../slideLayouts/slideLayout41.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37137" y="102425"/>
            <a:ext cx="695326" cy="451961"/>
          </a:xfrm>
          <a:prstGeom prst="rect">
            <a:avLst/>
          </a:prstGeom>
        </p:spPr>
      </p:pic>
      <p:pic>
        <p:nvPicPr>
          <p:cNvPr id="10" name="Graphic 9"/>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11" name="TextBox 10"/>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600">
                <a:solidFill>
                  <a:schemeClr val="accent6"/>
                </a:solidFill>
                <a:latin typeface="+mn-lt"/>
                <a:cs typeface="Calibri Light" panose="020F0302020204030204" pitchFamily="34" charset="0"/>
              </a:rPr>
              <a:t>© Copyright Adapt IT Holdings Proprietary Limited (www.adaptit.com). All rights reserved.</a:t>
            </a:r>
            <a:endParaRPr lang="en-ZA" sz="600">
              <a:solidFill>
                <a:schemeClr val="accent6"/>
              </a:solidFill>
              <a:latin typeface="+mn-lt"/>
              <a:cs typeface="Calibri Light" panose="020F0302020204030204" pitchFamily="34" charset="0"/>
            </a:endParaRPr>
          </a:p>
        </p:txBody>
      </p:sp>
      <p:sp>
        <p:nvSpPr>
          <p:cNvPr id="13" name="Rectangle 12"/>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64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a:t>Click to edit Master title style</a:t>
            </a:r>
            <a:br>
              <a:rPr lang="en-GB"/>
            </a:br>
            <a:r>
              <a:rPr lang="en-GB"/>
              <a:t>Click to edit Master title style</a:t>
            </a:r>
            <a:endParaRPr lang="en-GB"/>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pic>
        <p:nvPicPr>
          <p:cNvPr id="5" name="Graphic 4"/>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4" name="TextBox 3"/>
          <p:cNvSpPr txBox="1"/>
          <p:nvPr userDrawn="1"/>
        </p:nvSpPr>
        <p:spPr>
          <a:xfrm>
            <a:off x="303213" y="4725369"/>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600">
                <a:solidFill>
                  <a:schemeClr val="accent6"/>
                </a:solidFill>
                <a:latin typeface="+mn-lt"/>
                <a:cs typeface="Calibri Light" panose="020F0302020204030204" pitchFamily="34" charset="0"/>
              </a:rPr>
              <a:t>© Copyright Adapt IT Holdings Proprietary Limited (www.adaptit.com). All rights reserved.</a:t>
            </a:r>
            <a:endParaRPr lang="en-ZA" sz="600">
              <a:solidFill>
                <a:schemeClr val="accent6"/>
              </a:solidFill>
              <a:latin typeface="+mn-lt"/>
              <a:cs typeface="Calibri Light" panose="020F0302020204030204" pitchFamily="34" charset="0"/>
            </a:endParaRPr>
          </a:p>
        </p:txBody>
      </p:sp>
      <p:pic>
        <p:nvPicPr>
          <p:cNvPr id="8" name="Graphic 7"/>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768945" y="106420"/>
            <a:ext cx="233165" cy="28312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a:t>Click to edit Master title style</a:t>
            </a:r>
            <a:br>
              <a:rPr lang="en-GB"/>
            </a:br>
            <a:r>
              <a:rPr lang="en-GB"/>
              <a:t>Click to edit Master title style</a:t>
            </a:r>
            <a:endParaRPr lang="en-GB"/>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pic>
        <p:nvPicPr>
          <p:cNvPr id="5" name="Graphic 4"/>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03213" y="4778644"/>
            <a:ext cx="8532000" cy="67746"/>
          </a:xfrm>
          <a:prstGeom prst="rect">
            <a:avLst/>
          </a:prstGeom>
        </p:spPr>
      </p:pic>
      <p:sp>
        <p:nvSpPr>
          <p:cNvPr id="4" name="TextBox 3"/>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600">
                <a:solidFill>
                  <a:schemeClr val="accent6"/>
                </a:solidFill>
                <a:latin typeface="+mn-lt"/>
                <a:cs typeface="Calibri Light" panose="020F0302020204030204" pitchFamily="34" charset="0"/>
              </a:rPr>
              <a:t>© Copyright Adapt IT Holdings Proprietary Limited (www.adaptit.com). All rights reserved.</a:t>
            </a:r>
            <a:endParaRPr lang="en-ZA" sz="600">
              <a:solidFill>
                <a:schemeClr val="accent6"/>
              </a:solidFill>
              <a:latin typeface="+mn-lt"/>
              <a:cs typeface="Calibri Light" panose="020F0302020204030204" pitchFamily="34" charset="0"/>
            </a:endParaRPr>
          </a:p>
        </p:txBody>
      </p:sp>
      <p:pic>
        <p:nvPicPr>
          <p:cNvPr id="8" name="Graphic 7"/>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769600" y="108000"/>
            <a:ext cx="233165" cy="28312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endParaRPr lang="en-GB" dirty="0"/>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endParaRPr lang="en-GB" dirty="0"/>
          </a:p>
          <a:p>
            <a:pPr lvl="1"/>
            <a:r>
              <a:rPr lang="en-GB" dirty="0"/>
              <a:t>Second level</a:t>
            </a:r>
            <a:endParaRPr lang="en-GB" dirty="0"/>
          </a:p>
          <a:p>
            <a:pPr lvl="2"/>
            <a:r>
              <a:rPr lang="en-GB" dirty="0"/>
              <a:t>Third level</a:t>
            </a:r>
            <a:endParaRPr lang="en-GB" dirty="0"/>
          </a:p>
          <a:p>
            <a:pPr lvl="3"/>
            <a:r>
              <a:rPr lang="en-GB" dirty="0"/>
              <a:t>Fourth level</a:t>
            </a:r>
            <a:endParaRPr lang="en-GB" dirty="0"/>
          </a:p>
          <a:p>
            <a:pPr lvl="4"/>
            <a:r>
              <a:rPr lang="en-GB" dirty="0"/>
              <a:t>Fifth level</a:t>
            </a:r>
            <a:endParaRPr lang="en-US" dirty="0"/>
          </a:p>
        </p:txBody>
      </p:sp>
      <p:pic>
        <p:nvPicPr>
          <p:cNvPr id="5" name="Graphic 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3213" y="4778644"/>
            <a:ext cx="8532000" cy="67746"/>
          </a:xfrm>
          <a:prstGeom prst="rect">
            <a:avLst/>
          </a:prstGeom>
        </p:spPr>
      </p:pic>
      <p:sp>
        <p:nvSpPr>
          <p:cNvPr id="4" name="TextBox 3"/>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495895" y="415370"/>
            <a:ext cx="233165" cy="283129"/>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3.pn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36.png"/><Relationship Id="rId1"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0.xml"/><Relationship Id="rId4" Type="http://schemas.openxmlformats.org/officeDocument/2006/relationships/image" Target="../media/image14.jpe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9.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9.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65393" y="1460090"/>
            <a:ext cx="7527474" cy="1924665"/>
          </a:xfrm>
          <a:effectLst>
            <a:outerShdw blurRad="50800" dist="38100" dir="2700000" algn="tl" rotWithShape="0">
              <a:prstClr val="black">
                <a:alpha val="40000"/>
              </a:prstClr>
            </a:outerShdw>
          </a:effectLst>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200" dirty="0"/>
              <a:t>Digital Transformation in Education: Sending Statements via WhatsApp 	</a:t>
            </a:r>
            <a:br>
              <a:rPr lang="en-US" sz="3200" dirty="0"/>
            </a:br>
            <a:endParaRPr lang="en-GB" sz="3200" dirty="0"/>
          </a:p>
        </p:txBody>
      </p:sp>
      <p:sp>
        <p:nvSpPr>
          <p:cNvPr id="15" name="Text Placeholder 14"/>
          <p:cNvSpPr>
            <a:spLocks noGrp="1"/>
          </p:cNvSpPr>
          <p:nvPr>
            <p:ph type="body" sz="quarter" idx="11"/>
          </p:nvPr>
        </p:nvSpPr>
        <p:spPr>
          <a:effectLst>
            <a:outerShdw blurRad="50800" dist="38100" dir="2700000" algn="tl" rotWithShape="0">
              <a:prstClr val="black">
                <a:alpha val="40000"/>
              </a:prstClr>
            </a:outerShdw>
          </a:effectLst>
        </p:spPr>
        <p:txBody>
          <a:bodyPr/>
          <a:lstStyle/>
          <a:p>
            <a:pPr defTabSz="914400">
              <a:lnSpc>
                <a:spcPct val="90000"/>
              </a:lnSpc>
              <a:spcBef>
                <a:spcPts val="0"/>
              </a:spcBef>
              <a:spcAft>
                <a:spcPts val="600"/>
              </a:spcAft>
            </a:pPr>
            <a:r>
              <a:rPr lang="en-US" sz="1800" dirty="0">
                <a:solidFill>
                  <a:srgbClr val="FFFFFF"/>
                </a:solidFill>
              </a:rPr>
              <a:t>Presenter : </a:t>
            </a:r>
            <a:r>
              <a:rPr lang="en-US" dirty="0">
                <a:solidFill>
                  <a:srgbClr val="FFFFFF"/>
                </a:solidFill>
              </a:rPr>
              <a:t>Zamamvula Mkhize </a:t>
            </a:r>
            <a:endParaRPr lang="en-US" sz="18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89" y="3362179"/>
            <a:ext cx="6120482" cy="338406"/>
          </a:xfrm>
        </p:spPr>
        <p:txBody>
          <a:bodyPr/>
          <a:lstStyle/>
          <a:p>
            <a:r>
              <a:rPr lang="en-US" sz="2400" dirty="0">
                <a:solidFill>
                  <a:schemeClr val="bg2"/>
                </a:solidFill>
              </a:rPr>
              <a:t>From ITS System to Student – In Seconds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2996" y="128034"/>
            <a:ext cx="6775548" cy="1051860"/>
          </a:xfrm>
        </p:spPr>
        <p:txBody>
          <a:bodyPr vert="horz" lIns="91440" tIns="45720" rIns="91440" bIns="45720" rtlCol="0" anchor="t">
            <a:normAutofit/>
          </a:bodyPr>
          <a:lstStyle/>
          <a:p>
            <a:pPr defTabSz="914400">
              <a:lnSpc>
                <a:spcPct val="90000"/>
              </a:lnSpc>
            </a:pPr>
            <a:br>
              <a:rPr lang="en-US" sz="2400" kern="1200" dirty="0">
                <a:solidFill>
                  <a:schemeClr val="tx1"/>
                </a:solidFill>
                <a:latin typeface="+mj-lt"/>
                <a:ea typeface="+mj-ea"/>
                <a:cs typeface="+mj-cs"/>
              </a:rPr>
            </a:br>
            <a:r>
              <a:rPr lang="en-US" dirty="0"/>
              <a:t>ITS </a:t>
            </a:r>
            <a:r>
              <a:rPr lang="en-ZA" dirty="0"/>
              <a:t>Seamless Integration with CUEDESK</a:t>
            </a:r>
            <a:endParaRPr lang="en-US" kern="1200" dirty="0">
              <a:solidFill>
                <a:schemeClr val="tx1"/>
              </a:solidFill>
              <a:latin typeface="+mj-lt"/>
              <a:ea typeface="+mj-ea"/>
              <a:cs typeface="+mj-cs"/>
            </a:endParaRPr>
          </a:p>
        </p:txBody>
      </p:sp>
      <p:cxnSp>
        <p:nvCxnSpPr>
          <p:cNvPr id="3085" name="Straight Connector 3084"/>
          <p:cNvCxnSpPr>
            <a:cxnSpLocks noGrp="1" noRot="1" noChangeAspect="1" noMove="1" noResize="1" noEditPoints="1" noAdjustHandles="1" noChangeArrowheads="1" noChangeShapeType="1"/>
          </p:cNvCxnSpPr>
          <p:nvPr/>
        </p:nvCxnSpPr>
        <p:spPr>
          <a:xfrm>
            <a:off x="646096" y="653964"/>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1"/>
          <p:cNvSpPr txBox="1"/>
          <p:nvPr/>
        </p:nvSpPr>
        <p:spPr>
          <a:xfrm>
            <a:off x="4649972" y="1261730"/>
            <a:ext cx="4040372" cy="3110033"/>
          </a:xfrm>
          <a:prstGeom prst="rect">
            <a:avLst/>
          </a:prstGeom>
        </p:spPr>
        <p:txBody>
          <a:bodyPr vert="horz" lIns="91440" tIns="45720" rIns="91440" bIns="45720" rtlCol="0">
            <a:normAutofit/>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228600" defTabSz="914400">
              <a:lnSpc>
                <a:spcPct val="150000"/>
              </a:lnSpc>
              <a:buFont typeface="Arial" panose="020B0604020202020204" pitchFamily="34" charset="0"/>
              <a:buChar char="•"/>
            </a:pPr>
            <a:r>
              <a:rPr lang="en-US"/>
              <a:t>Using CUEDESK as the distributor, we implemented a solution that generates and sends student statements via WhatsApp.</a:t>
            </a:r>
            <a:endParaRPr lang="en-US"/>
          </a:p>
          <a:p>
            <a:pPr defTabSz="914400">
              <a:lnSpc>
                <a:spcPct val="150000"/>
              </a:lnSpc>
            </a:pPr>
            <a:endParaRPr lang="en-US"/>
          </a:p>
          <a:p>
            <a:pPr marL="171450" indent="-228600" defTabSz="914400">
              <a:lnSpc>
                <a:spcPct val="150000"/>
              </a:lnSpc>
              <a:buFont typeface="Arial" panose="020B0604020202020204" pitchFamily="34" charset="0"/>
              <a:buChar char="•"/>
            </a:pPr>
            <a:r>
              <a:rPr lang="en-US"/>
              <a:t>A secure integration with the ITS system, protected by token-based authentication, ensures a seamless and reliable data transfer between the two platforms.</a:t>
            </a:r>
            <a:endParaRPr lang="en-US"/>
          </a:p>
          <a:p>
            <a:pPr marL="171450" indent="-228600" defTabSz="914400">
              <a:lnSpc>
                <a:spcPct val="90000"/>
              </a:lnSpc>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marL="285750" indent="-228600" defTabSz="914400">
              <a:lnSpc>
                <a:spcPct val="90000"/>
              </a:lnSpc>
              <a:spcAft>
                <a:spcPts val="600"/>
              </a:spcAft>
              <a:buFont typeface="Arial" panose="020B0604020202020204" pitchFamily="34" charset="0"/>
              <a:buChar char="•"/>
            </a:pPr>
            <a:endParaRPr lang="en-US" sz="1500"/>
          </a:p>
          <a:p>
            <a:pPr marL="171450" indent="-228600" defTabSz="914400">
              <a:lnSpc>
                <a:spcPct val="90000"/>
              </a:lnSpc>
              <a:spcAft>
                <a:spcPts val="600"/>
              </a:spcAft>
              <a:buFont typeface="Arial" panose="020B0604020202020204" pitchFamily="34" charset="0"/>
              <a:buChar char="•"/>
            </a:pPr>
            <a:endParaRPr lang="en-US" sz="1500"/>
          </a:p>
          <a:p>
            <a:pPr indent="-228600" defTabSz="914400">
              <a:lnSpc>
                <a:spcPct val="90000"/>
              </a:lnSpc>
              <a:spcAft>
                <a:spcPts val="600"/>
              </a:spcAft>
              <a:buFont typeface="Arial" panose="020B0604020202020204" pitchFamily="34" charset="0"/>
              <a:buChar char="•"/>
            </a:pPr>
            <a:endParaRPr lang="en-US" sz="1500"/>
          </a:p>
        </p:txBody>
      </p:sp>
      <p:pic>
        <p:nvPicPr>
          <p:cNvPr id="3074" name="Picture 2" descr="Cue - User Guides"/>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55845" y="1861793"/>
            <a:ext cx="2901766" cy="12925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dlock Icon PNG Images &amp; PSDs for Download | PixelSquid - S1161518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956" y="2403087"/>
            <a:ext cx="498032" cy="498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368409" y="1255554"/>
            <a:ext cx="530579" cy="530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3914"/>
            <a:ext cx="5930899" cy="974215"/>
          </a:xfrm>
        </p:spPr>
        <p:txBody>
          <a:bodyPr/>
          <a:lstStyle/>
          <a:p>
            <a:r>
              <a:rPr lang="en-US" dirty="0"/>
              <a:t>Sending statement via WhatsApp </a:t>
            </a:r>
            <a:endParaRPr lang="en-GB" dirty="0"/>
          </a:p>
        </p:txBody>
      </p:sp>
      <p:sp>
        <p:nvSpPr>
          <p:cNvPr id="5" name="Content Placeholder 4"/>
          <p:cNvSpPr>
            <a:spLocks noGrp="1"/>
          </p:cNvSpPr>
          <p:nvPr>
            <p:ph sz="quarter" idx="12"/>
          </p:nvPr>
        </p:nvSpPr>
        <p:spPr/>
        <p:txBody>
          <a:bodyPr/>
          <a:lstStyle/>
          <a:p>
            <a:endParaRPr lang="en-GB"/>
          </a:p>
          <a:p>
            <a:endParaRPr lang="en-GB"/>
          </a:p>
          <a:p>
            <a:endParaRPr lang="en-GB"/>
          </a:p>
          <a:p>
            <a:endParaRPr lang="en-GB"/>
          </a:p>
          <a:p>
            <a:pPr algn="ctr"/>
            <a:endParaRPr lang="en-GB" b="1">
              <a:solidFill>
                <a:schemeClr val="tx1">
                  <a:lumMod val="50000"/>
                </a:schemeClr>
              </a:solidFill>
            </a:endParaRPr>
          </a:p>
          <a:p>
            <a:pPr algn="ctr"/>
            <a:endParaRPr lang="en-GB" b="1">
              <a:solidFill>
                <a:schemeClr val="tx1">
                  <a:lumMod val="50000"/>
                </a:schemeClr>
              </a:solidFill>
            </a:endParaRPr>
          </a:p>
        </p:txBody>
      </p:sp>
      <p:pic>
        <p:nvPicPr>
          <p:cNvPr id="3" name="Picture 2"/>
          <p:cNvPicPr>
            <a:picLocks noChangeAspect="1"/>
          </p:cNvPicPr>
          <p:nvPr/>
        </p:nvPicPr>
        <p:blipFill>
          <a:blip r:embed="rId1"/>
          <a:stretch>
            <a:fillRect/>
          </a:stretch>
        </p:blipFill>
        <p:spPr>
          <a:xfrm>
            <a:off x="2611352" y="779463"/>
            <a:ext cx="3921295" cy="3654348"/>
          </a:xfrm>
          <a:prstGeom prst="rect">
            <a:avLst/>
          </a:prstGeom>
          <a:noFill/>
          <a:ln>
            <a:noFill/>
          </a:ln>
        </p:spPr>
        <p:style>
          <a:lnRef idx="0">
            <a:scrgbClr r="0" g="0" b="0"/>
          </a:lnRef>
          <a:fillRef idx="0">
            <a:scrgbClr r="0" g="0" b="0"/>
          </a:fillRef>
          <a:effectRef idx="0">
            <a:scrgbClr r="0" g="0" b="0"/>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17097"/>
            <a:ext cx="5930899" cy="974215"/>
          </a:xfrm>
        </p:spPr>
        <p:txBody>
          <a:bodyPr/>
          <a:lstStyle/>
          <a:p>
            <a:r>
              <a:rPr lang="en-US" dirty="0"/>
              <a:t>Sending statement via WhatsApp </a:t>
            </a:r>
            <a:endParaRPr lang="en-GB" dirty="0"/>
          </a:p>
        </p:txBody>
      </p:sp>
      <p:sp>
        <p:nvSpPr>
          <p:cNvPr id="5" name="Content Placeholder 4"/>
          <p:cNvSpPr>
            <a:spLocks noGrp="1"/>
          </p:cNvSpPr>
          <p:nvPr>
            <p:ph sz="quarter" idx="12"/>
          </p:nvPr>
        </p:nvSpPr>
        <p:spPr/>
        <p:txBody>
          <a:bodyPr/>
          <a:lstStyle/>
          <a:p>
            <a:endParaRPr lang="en-GB"/>
          </a:p>
          <a:p>
            <a:endParaRPr lang="en-GB"/>
          </a:p>
          <a:p>
            <a:endParaRPr lang="en-GB"/>
          </a:p>
          <a:p>
            <a:endParaRPr lang="en-GB"/>
          </a:p>
          <a:p>
            <a:pPr algn="ctr"/>
            <a:endParaRPr lang="en-GB" b="1">
              <a:solidFill>
                <a:schemeClr val="tx1">
                  <a:lumMod val="50000"/>
                </a:schemeClr>
              </a:solidFill>
            </a:endParaRPr>
          </a:p>
          <a:p>
            <a:pPr algn="ctr"/>
            <a:endParaRPr lang="en-GB" b="1">
              <a:solidFill>
                <a:schemeClr val="tx1">
                  <a:lumMod val="50000"/>
                </a:schemeClr>
              </a:solidFill>
            </a:endParaRPr>
          </a:p>
        </p:txBody>
      </p:sp>
      <p:pic>
        <p:nvPicPr>
          <p:cNvPr id="4" name="Picture 3" descr="A screen shot of a phone&#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76037" y="991312"/>
            <a:ext cx="2034364" cy="3377488"/>
          </a:xfrm>
          <a:prstGeom prst="rect">
            <a:avLst/>
          </a:prstGeom>
          <a:noFill/>
          <a:ln>
            <a:solidFill>
              <a:schemeClr val="accent1"/>
            </a:solidFill>
          </a:ln>
        </p:spPr>
        <p:style>
          <a:lnRef idx="0">
            <a:scrgbClr r="0" g="0" b="0"/>
          </a:lnRef>
          <a:fillRef idx="0">
            <a:scrgbClr r="0" g="0" b="0"/>
          </a:fillRef>
          <a:effectRef idx="0">
            <a:scrgbClr r="0" g="0" b="0"/>
          </a:effectRef>
          <a:fontRef idx="minor">
            <a:schemeClr val="dk1"/>
          </a:fontRef>
        </p:style>
      </p:pic>
      <p:pic>
        <p:nvPicPr>
          <p:cNvPr id="6" name="Picture 5"/>
          <p:cNvPicPr>
            <a:picLocks noChangeAspect="1"/>
          </p:cNvPicPr>
          <p:nvPr/>
        </p:nvPicPr>
        <p:blipFill>
          <a:blip r:embed="rId2"/>
          <a:stretch>
            <a:fillRect/>
          </a:stretch>
        </p:blipFill>
        <p:spPr>
          <a:xfrm>
            <a:off x="2052470" y="1972858"/>
            <a:ext cx="2115495" cy="1414395"/>
          </a:xfrm>
          <a:prstGeom prst="rect">
            <a:avLst/>
          </a:prstGeom>
          <a:noFill/>
          <a:ln>
            <a:noFill/>
          </a:ln>
        </p:spPr>
        <p:style>
          <a:lnRef idx="0">
            <a:scrgbClr r="0" g="0" b="0"/>
          </a:lnRef>
          <a:fillRef idx="0">
            <a:scrgbClr r="0" g="0" b="0"/>
          </a:fillRef>
          <a:effectRef idx="0">
            <a:scrgbClr r="0" g="0" b="0"/>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0"/>
            <a:ext cx="5930899" cy="974215"/>
          </a:xfrm>
        </p:spPr>
        <p:txBody>
          <a:bodyPr/>
          <a:lstStyle/>
          <a:p>
            <a:r>
              <a:rPr lang="en-US" dirty="0"/>
              <a:t>Sending statement via WhatsApp </a:t>
            </a:r>
            <a:endParaRPr lang="en-GB" dirty="0"/>
          </a:p>
        </p:txBody>
      </p:sp>
      <p:sp>
        <p:nvSpPr>
          <p:cNvPr id="5" name="Content Placeholder 4"/>
          <p:cNvSpPr>
            <a:spLocks noGrp="1"/>
          </p:cNvSpPr>
          <p:nvPr>
            <p:ph sz="quarter" idx="12"/>
          </p:nvPr>
        </p:nvSpPr>
        <p:spPr/>
        <p:txBody>
          <a:bodyPr/>
          <a:lstStyle/>
          <a:p>
            <a:endParaRPr lang="en-GB"/>
          </a:p>
          <a:p>
            <a:endParaRPr lang="en-GB"/>
          </a:p>
          <a:p>
            <a:endParaRPr lang="en-GB"/>
          </a:p>
          <a:p>
            <a:endParaRPr lang="en-GB"/>
          </a:p>
          <a:p>
            <a:pPr algn="ctr"/>
            <a:endParaRPr lang="en-GB" b="1">
              <a:solidFill>
                <a:schemeClr val="tx1">
                  <a:lumMod val="50000"/>
                </a:schemeClr>
              </a:solidFill>
            </a:endParaRPr>
          </a:p>
          <a:p>
            <a:pPr algn="ctr"/>
            <a:endParaRPr lang="en-GB" b="1">
              <a:solidFill>
                <a:schemeClr val="tx1">
                  <a:lumMod val="50000"/>
                </a:schemeClr>
              </a:solidFill>
            </a:endParaRPr>
          </a:p>
        </p:txBody>
      </p:sp>
      <p:pic>
        <p:nvPicPr>
          <p:cNvPr id="4" name="Picture 3" descr="A close-up of a computer screen&#10;&#10;Description automatically generated"/>
          <p:cNvPicPr>
            <a:picLocks noChangeAspect="1"/>
          </p:cNvPicPr>
          <p:nvPr/>
        </p:nvPicPr>
        <p:blipFill>
          <a:blip r:embed="rId1"/>
          <a:stretch>
            <a:fillRect/>
          </a:stretch>
        </p:blipFill>
        <p:spPr>
          <a:xfrm>
            <a:off x="519682" y="1801014"/>
            <a:ext cx="8104636" cy="1546234"/>
          </a:xfrm>
          <a:prstGeom prst="rect">
            <a:avLst/>
          </a:prstGeom>
          <a:ln>
            <a:solidFill>
              <a:schemeClr val="accent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54" y="3362179"/>
            <a:ext cx="6120482" cy="338406"/>
          </a:xfrm>
        </p:spPr>
        <p:txBody>
          <a:bodyPr/>
          <a:lstStyle/>
          <a:p>
            <a:r>
              <a:rPr lang="en-US" sz="2400" dirty="0">
                <a:solidFill>
                  <a:schemeClr val="bg1"/>
                </a:solidFill>
              </a:rPr>
              <a:t>The Future of Smart Statements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1714"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756209"/>
            <a:ext cx="3182691" cy="953683"/>
          </a:xfrm>
        </p:spPr>
        <p:txBody>
          <a:bodyPr vert="horz" lIns="91440" tIns="45720" rIns="91440" bIns="45720" rtlCol="0" anchor="b">
            <a:normAutofit/>
          </a:bodyPr>
          <a:lstStyle/>
          <a:p>
            <a:pPr defTabSz="914400">
              <a:lnSpc>
                <a:spcPct val="90000"/>
              </a:lnSpc>
            </a:pPr>
            <a:r>
              <a:rPr lang="en-US" sz="2800">
                <a:latin typeface="Calibri" panose="020F0502020204030204" pitchFamily="34" charset="0"/>
                <a:cs typeface="Calibri" panose="020F0502020204030204" pitchFamily="34" charset="0"/>
              </a:rPr>
              <a:t>What’s next? </a:t>
            </a:r>
            <a:endParaRPr lang="en-US" sz="2800">
              <a:latin typeface="Calibri" panose="020F0502020204030204" pitchFamily="34" charset="0"/>
              <a:cs typeface="Calibri" panose="020F0502020204030204" pitchFamily="34" charset="0"/>
            </a:endParaRPr>
          </a:p>
        </p:txBody>
      </p:sp>
      <p:sp>
        <p:nvSpPr>
          <p:cNvPr id="12" name="sketchy line"/>
          <p:cNvSpPr>
            <a:spLocks noGrp="1" noRot="1" noChangeAspect="1" noMove="1" noResize="1" noEditPoints="1" noAdjustHandles="1" noChangeArrowheads="1" noChangeShapeType="1" noTextEdit="1"/>
          </p:cNvSpPr>
          <p:nvPr/>
        </p:nvSpPr>
        <p:spPr>
          <a:xfrm>
            <a:off x="480060" y="1942042"/>
            <a:ext cx="2606040" cy="13728"/>
          </a:xfrm>
          <a:custGeom>
            <a:avLst/>
            <a:gdLst>
              <a:gd name="connsiteX0" fmla="*/ 0 w 2606040"/>
              <a:gd name="connsiteY0" fmla="*/ 0 h 13728"/>
              <a:gd name="connsiteX1" fmla="*/ 625450 w 2606040"/>
              <a:gd name="connsiteY1" fmla="*/ 0 h 13728"/>
              <a:gd name="connsiteX2" fmla="*/ 1224839 w 2606040"/>
              <a:gd name="connsiteY2" fmla="*/ 0 h 13728"/>
              <a:gd name="connsiteX3" fmla="*/ 1824228 w 2606040"/>
              <a:gd name="connsiteY3" fmla="*/ 0 h 13728"/>
              <a:gd name="connsiteX4" fmla="*/ 2606040 w 2606040"/>
              <a:gd name="connsiteY4" fmla="*/ 0 h 13728"/>
              <a:gd name="connsiteX5" fmla="*/ 2606040 w 2606040"/>
              <a:gd name="connsiteY5" fmla="*/ 13728 h 13728"/>
              <a:gd name="connsiteX6" fmla="*/ 1902409 w 2606040"/>
              <a:gd name="connsiteY6" fmla="*/ 13728 h 13728"/>
              <a:gd name="connsiteX7" fmla="*/ 1276960 w 2606040"/>
              <a:gd name="connsiteY7" fmla="*/ 13728 h 13728"/>
              <a:gd name="connsiteX8" fmla="*/ 677570 w 2606040"/>
              <a:gd name="connsiteY8" fmla="*/ 13728 h 13728"/>
              <a:gd name="connsiteX9" fmla="*/ 0 w 2606040"/>
              <a:gd name="connsiteY9" fmla="*/ 13728 h 13728"/>
              <a:gd name="connsiteX10" fmla="*/ 0 w 2606040"/>
              <a:gd name="connsiteY10" fmla="*/ 0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2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896" y="5131"/>
                  <a:pt x="2606594" y="7384"/>
                  <a:pt x="2606040" y="13728"/>
                </a:cubicBezTo>
                <a:cubicBezTo>
                  <a:pt x="2256758" y="26850"/>
                  <a:pt x="2173673" y="-17438"/>
                  <a:pt x="1902409" y="13728"/>
                </a:cubicBezTo>
                <a:cubicBezTo>
                  <a:pt x="1631145" y="44894"/>
                  <a:pt x="1461378" y="906"/>
                  <a:pt x="1276960" y="13728"/>
                </a:cubicBezTo>
                <a:cubicBezTo>
                  <a:pt x="1092542" y="26550"/>
                  <a:pt x="890442" y="8653"/>
                  <a:pt x="677570" y="13728"/>
                </a:cubicBezTo>
                <a:cubicBezTo>
                  <a:pt x="464698" y="18804"/>
                  <a:pt x="187648" y="31277"/>
                  <a:pt x="0" y="13728"/>
                </a:cubicBezTo>
                <a:cubicBezTo>
                  <a:pt x="-453" y="9636"/>
                  <a:pt x="-311" y="3666"/>
                  <a:pt x="0" y="0"/>
                </a:cubicBezTo>
                <a:close/>
              </a:path>
              <a:path w="2606040" h="1372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494" y="4351"/>
                  <a:pt x="2605946" y="10962"/>
                  <a:pt x="2606040" y="13728"/>
                </a:cubicBezTo>
                <a:cubicBezTo>
                  <a:pt x="2393024" y="-2320"/>
                  <a:pt x="2191161" y="34699"/>
                  <a:pt x="1980590" y="13728"/>
                </a:cubicBezTo>
                <a:cubicBezTo>
                  <a:pt x="1770019" y="-7243"/>
                  <a:pt x="1476440" y="31554"/>
                  <a:pt x="1276960" y="13728"/>
                </a:cubicBezTo>
                <a:cubicBezTo>
                  <a:pt x="1077480" y="-4098"/>
                  <a:pt x="880988" y="37565"/>
                  <a:pt x="651510" y="13728"/>
                </a:cubicBezTo>
                <a:cubicBezTo>
                  <a:pt x="422032" y="-10109"/>
                  <a:pt x="130744" y="-6507"/>
                  <a:pt x="0" y="13728"/>
                </a:cubicBezTo>
                <a:cubicBezTo>
                  <a:pt x="-346" y="8621"/>
                  <a:pt x="363" y="3212"/>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2"/>
          </p:nvPr>
        </p:nvSpPr>
        <p:spPr>
          <a:xfrm>
            <a:off x="480060" y="2156669"/>
            <a:ext cx="3182691" cy="2492807"/>
          </a:xfr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a:p>
          <a:p>
            <a:pPr indent="-228600" defTabSz="914400">
              <a:lnSpc>
                <a:spcPct val="90000"/>
              </a:lnSpc>
              <a:spcAft>
                <a:spcPts val="600"/>
              </a:spcAft>
              <a:buFont typeface="Arial" panose="020B0604020202020204" pitchFamily="34" charset="0"/>
              <a:buChar char="•"/>
            </a:pPr>
            <a:endParaRPr lang="en-US" sz="1700" b="1"/>
          </a:p>
          <a:p>
            <a:pPr indent="-228600" defTabSz="914400">
              <a:lnSpc>
                <a:spcPct val="90000"/>
              </a:lnSpc>
              <a:spcAft>
                <a:spcPts val="600"/>
              </a:spcAft>
              <a:buFont typeface="Arial" panose="020B0604020202020204" pitchFamily="34" charset="0"/>
              <a:buChar char="•"/>
            </a:pPr>
            <a:endParaRPr lang="en-US" sz="1700" b="1"/>
          </a:p>
        </p:txBody>
      </p:sp>
      <p:sp>
        <p:nvSpPr>
          <p:cNvPr id="7" name="TextBox 6"/>
          <p:cNvSpPr txBox="1"/>
          <p:nvPr/>
        </p:nvSpPr>
        <p:spPr>
          <a:xfrm>
            <a:off x="551176" y="2393161"/>
            <a:ext cx="2881424" cy="1384995"/>
          </a:xfrm>
          <a:prstGeom prst="rect">
            <a:avLst/>
          </a:prstGeom>
          <a:noFill/>
        </p:spPr>
        <p:txBody>
          <a:bodyPr wrap="square">
            <a:spAutoFit/>
          </a:bodyPr>
          <a:lstStyle/>
          <a:p>
            <a:r>
              <a:rPr lang="en-US" sz="1400"/>
              <a:t>In Phase 2, students will be able to request their statements directly via WhatsApp, making the process more accessible, user-driven, and aligned with our vision for future service improvements.</a:t>
            </a:r>
            <a:endParaRPr lang="en-ZA" sz="1400"/>
          </a:p>
        </p:txBody>
      </p:sp>
      <p:pic>
        <p:nvPicPr>
          <p:cNvPr id="6" name="Picture 5"/>
          <p:cNvPicPr>
            <a:picLocks noChangeAspect="1"/>
          </p:cNvPicPr>
          <p:nvPr/>
        </p:nvPicPr>
        <p:blipFill>
          <a:blip r:embed="rId1"/>
          <a:stretch>
            <a:fillRect/>
          </a:stretch>
        </p:blipFill>
        <p:spPr>
          <a:xfrm>
            <a:off x="3902781" y="479316"/>
            <a:ext cx="4998903" cy="3877432"/>
          </a:xfrm>
          <a:prstGeom prst="rect">
            <a:avLst/>
          </a:prstGeom>
        </p:spPr>
      </p:pic>
      <p:pic>
        <p:nvPicPr>
          <p:cNvPr id="9" name="Picture 8"/>
          <p:cNvPicPr>
            <a:picLocks noChangeAspect="1"/>
          </p:cNvPicPr>
          <p:nvPr/>
        </p:nvPicPr>
        <p:blipFill>
          <a:blip r:embed="rId2"/>
          <a:stretch>
            <a:fillRect/>
          </a:stretch>
        </p:blipFill>
        <p:spPr>
          <a:xfrm>
            <a:off x="6234113" y="2574131"/>
            <a:ext cx="620343" cy="6216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89" y="3355144"/>
            <a:ext cx="6120482" cy="296203"/>
          </a:xfrm>
        </p:spPr>
        <p:txBody>
          <a:bodyPr/>
          <a:lstStyle/>
          <a:p>
            <a:r>
              <a:rPr lang="en-US" dirty="0"/>
              <a:t>Conclusion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p:cNvSpPr>
            <a:spLocks noGrp="1" noRot="1" noChangeAspect="1" noMove="1" noResize="1" noEditPoints="1" noAdjustHandles="1" noChangeArrowheads="1" noChangeShapeType="1" noTextEdit="1"/>
          </p:cNvSpPr>
          <p:nvPr/>
        </p:nvSpPr>
        <p:spPr>
          <a:xfrm>
            <a:off x="2286" y="0"/>
            <a:ext cx="9141714" cy="5148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Grp="1" noRot="1" noChangeAspect="1" noMove="1" noResize="1" noEditPoints="1" noAdjustHandles="1" noChangeArrowheads="1" noChangeShapeType="1" noTextEdit="1"/>
          </p:cNvSpPr>
          <p:nvPr/>
        </p:nvSpPr>
        <p:spPr>
          <a:xfrm>
            <a:off x="366891" y="840050"/>
            <a:ext cx="3464954" cy="3468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048484"/>
            <a:ext cx="2430380" cy="3051294"/>
          </a:xfrm>
        </p:spPr>
        <p:txBody>
          <a:bodyPr vert="horz" lIns="91440" tIns="45720" rIns="91440" bIns="45720" rtlCol="0" anchor="ctr">
            <a:normAutofit/>
          </a:bodyPr>
          <a:lstStyle/>
          <a:p>
            <a:pPr defTabSz="914400">
              <a:lnSpc>
                <a:spcPct val="90000"/>
              </a:lnSpc>
            </a:pPr>
            <a:r>
              <a:rPr lang="en-US" sz="3700" kern="1200">
                <a:solidFill>
                  <a:srgbClr val="FFFFFF"/>
                </a:solidFill>
                <a:latin typeface="+mj-lt"/>
                <a:ea typeface="+mj-ea"/>
                <a:cs typeface="+mj-cs"/>
              </a:rPr>
              <a:t>Conclusion </a:t>
            </a:r>
            <a:endParaRPr lang="en-US" sz="3700" kern="1200">
              <a:solidFill>
                <a:srgbClr val="FFFFFF"/>
              </a:solidFill>
              <a:latin typeface="+mj-lt"/>
              <a:ea typeface="+mj-ea"/>
              <a:cs typeface="+mj-cs"/>
            </a:endParaRPr>
          </a:p>
        </p:txBody>
      </p:sp>
      <p:sp>
        <p:nvSpPr>
          <p:cNvPr id="28" name="Arc 27"/>
          <p:cNvSpPr>
            <a:spLocks noGrp="1" noRot="1" noChangeAspect="1" noMove="1" noResize="1" noEditPoints="1" noAdjustHandles="1" noChangeArrowheads="1" noChangeShapeType="1" noTextEdit="1"/>
          </p:cNvSpPr>
          <p:nvPr/>
        </p:nvSpPr>
        <p:spPr>
          <a:xfrm rot="19809111">
            <a:off x="6512790" y="706514"/>
            <a:ext cx="2240924" cy="22429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29"/>
          <p:cNvSpPr>
            <a:spLocks noGrp="1" noRot="1" noChangeAspect="1" noMove="1" noResize="1" noEditPoints="1" noAdjustHandles="1" noChangeArrowheads="1" noChangeShapeType="1" noTextEdit="1"/>
          </p:cNvSpPr>
          <p:nvPr/>
        </p:nvSpPr>
        <p:spPr>
          <a:xfrm>
            <a:off x="682536" y="3589064"/>
            <a:ext cx="409575" cy="4099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p:cNvSpPr txBox="1"/>
          <p:nvPr/>
        </p:nvSpPr>
        <p:spPr>
          <a:xfrm>
            <a:off x="4027614" y="1145584"/>
            <a:ext cx="4689096" cy="2954194"/>
          </a:xfrm>
          <a:prstGeom prst="rect">
            <a:avLst/>
          </a:prstGeom>
        </p:spPr>
        <p:txBody>
          <a:bodyPr vert="horz" lIns="91440" tIns="45720" rIns="91440" bIns="45720" rtlCol="0">
            <a:normAutofit/>
          </a:bodyPr>
          <a:lstStyle/>
          <a:p>
            <a:pPr defTabSz="914400">
              <a:lnSpc>
                <a:spcPct val="90000"/>
              </a:lnSpc>
              <a:spcAft>
                <a:spcPts val="600"/>
              </a:spcAft>
            </a:pPr>
            <a:endParaRPr lang="en-US"/>
          </a:p>
          <a:p>
            <a:pPr defTabSz="914400">
              <a:lnSpc>
                <a:spcPct val="90000"/>
              </a:lnSpc>
              <a:spcAft>
                <a:spcPts val="600"/>
              </a:spcAft>
            </a:pPr>
            <a:r>
              <a:rPr lang="en-US" sz="1400"/>
              <a:t>WhatsApp for Student statements addresses key challenges in higher education by enhancing communication, reducing costs, and improving engagement. </a:t>
            </a:r>
            <a:endParaRPr lang="en-US" sz="1400"/>
          </a:p>
          <a:p>
            <a:pPr defTabSz="914400">
              <a:lnSpc>
                <a:spcPct val="90000"/>
              </a:lnSpc>
              <a:spcAft>
                <a:spcPts val="600"/>
              </a:spcAft>
            </a:pPr>
            <a:endParaRPr lang="en-US" sz="1400"/>
          </a:p>
          <a:p>
            <a:pPr defTabSz="914400">
              <a:lnSpc>
                <a:spcPct val="90000"/>
              </a:lnSpc>
              <a:spcAft>
                <a:spcPts val="600"/>
              </a:spcAft>
            </a:pPr>
            <a:r>
              <a:rPr lang="en-US" sz="1400"/>
              <a:t>It offers a secure, efficient, and user-friendly solution that meets the needs of both students and institutions.</a:t>
            </a:r>
            <a:endParaRPr lang="en-US" sz="1400"/>
          </a:p>
          <a:p>
            <a:pPr defTabSz="914400">
              <a:lnSpc>
                <a:spcPct val="90000"/>
              </a:lnSpc>
              <a:spcAft>
                <a:spcPts val="600"/>
              </a:spcAft>
            </a:pPr>
            <a:endParaRPr lang="en-US" sz="1400"/>
          </a:p>
          <a:p>
            <a:pPr defTabSz="914400">
              <a:lnSpc>
                <a:spcPct val="90000"/>
              </a:lnSpc>
              <a:spcAft>
                <a:spcPts val="600"/>
              </a:spcAft>
            </a:pPr>
            <a:r>
              <a:rPr lang="en-US" sz="1400"/>
              <a:t> By adopting this innovative approach, educational institutions can transform their financial interactions, driving greater efficiency and satisfaction.</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57" y="796925"/>
            <a:ext cx="6120482" cy="3571875"/>
          </a:xfrm>
        </p:spPr>
        <p:txBody>
          <a:bodyPr/>
          <a:lstStyle/>
          <a:p>
            <a:r>
              <a:rPr lang="en-US" dirty="0"/>
              <a:t>Questions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573838" y="715926"/>
            <a:ext cx="4922057" cy="2991293"/>
          </a:xfrm>
        </p:spPr>
        <p:txBody>
          <a:bodyPr/>
          <a:lstStyle/>
          <a:p>
            <a:pPr marL="342900" indent="-342900">
              <a:buFont typeface="+mj-lt"/>
              <a:buAutoNum type="arabicPeriod"/>
            </a:pPr>
            <a:endParaRPr lang="en-GB" sz="1400" dirty="0"/>
          </a:p>
          <a:p>
            <a:pPr>
              <a:lnSpc>
                <a:spcPct val="100000"/>
              </a:lnSpc>
            </a:pPr>
            <a:r>
              <a:rPr lang="en-GB" dirty="0"/>
              <a:t>1. Challenges at Institutions </a:t>
            </a:r>
            <a:endParaRPr lang="en-GB" dirty="0"/>
          </a:p>
          <a:p>
            <a:pPr>
              <a:lnSpc>
                <a:spcPct val="100000"/>
              </a:lnSpc>
            </a:pPr>
            <a:endParaRPr lang="en-GB" dirty="0"/>
          </a:p>
          <a:p>
            <a:pPr>
              <a:lnSpc>
                <a:spcPct val="100000"/>
              </a:lnSpc>
            </a:pPr>
            <a:r>
              <a:rPr lang="en-GB" dirty="0"/>
              <a:t>2. About sending student statements via WhatsApp </a:t>
            </a:r>
            <a:endParaRPr lang="en-GB" dirty="0"/>
          </a:p>
          <a:p>
            <a:pPr marL="285750" indent="-285750">
              <a:lnSpc>
                <a:spcPct val="100000"/>
              </a:lnSpc>
              <a:buFont typeface="Arial" panose="020B0604020202020204" pitchFamily="34" charset="0"/>
              <a:buChar char="•"/>
            </a:pPr>
            <a:endParaRPr lang="en-GB" dirty="0"/>
          </a:p>
          <a:p>
            <a:pPr marL="628650" lvl="1" indent="-285750">
              <a:lnSpc>
                <a:spcPct val="100000"/>
              </a:lnSpc>
              <a:buFont typeface="Arial" panose="020B0604020202020204" pitchFamily="34" charset="0"/>
              <a:buChar char="•"/>
            </a:pPr>
            <a:r>
              <a:rPr lang="en-GB" dirty="0"/>
              <a:t>Why send statements via WhatsApp?</a:t>
            </a:r>
            <a:endParaRPr lang="en-GB" dirty="0"/>
          </a:p>
          <a:p>
            <a:pPr marL="628650" lvl="1" indent="-285750">
              <a:lnSpc>
                <a:spcPct val="100000"/>
              </a:lnSpc>
              <a:buFont typeface="Arial" panose="020B0604020202020204" pitchFamily="34" charset="0"/>
              <a:buChar char="•"/>
            </a:pPr>
            <a:r>
              <a:rPr lang="en-US" dirty="0"/>
              <a:t>Benefits of sending statements via WhatsApp </a:t>
            </a:r>
            <a:r>
              <a:rPr lang="en-GB" dirty="0"/>
              <a:t> </a:t>
            </a:r>
            <a:endParaRPr lang="en-GB" dirty="0"/>
          </a:p>
          <a:p>
            <a:pPr marL="628650" lvl="1" indent="-285750">
              <a:lnSpc>
                <a:spcPct val="100000"/>
              </a:lnSpc>
              <a:buFont typeface="Arial" panose="020B0604020202020204" pitchFamily="34" charset="0"/>
              <a:buChar char="•"/>
            </a:pPr>
            <a:r>
              <a:rPr lang="en-US" dirty="0"/>
              <a:t>Success in Action: Richfield’s Experience</a:t>
            </a:r>
            <a:endParaRPr lang="en-US" dirty="0"/>
          </a:p>
          <a:p>
            <a:pPr lvl="1">
              <a:lnSpc>
                <a:spcPct val="100000"/>
              </a:lnSpc>
            </a:pPr>
            <a:endParaRPr lang="en-GB" dirty="0"/>
          </a:p>
          <a:p>
            <a:pPr>
              <a:lnSpc>
                <a:spcPct val="100000"/>
              </a:lnSpc>
            </a:pPr>
            <a:r>
              <a:rPr lang="en-US" dirty="0"/>
              <a:t>3. From ITS System to Student – In Seconds</a:t>
            </a:r>
            <a:endParaRPr lang="en-US" dirty="0"/>
          </a:p>
          <a:p>
            <a:pPr>
              <a:lnSpc>
                <a:spcPct val="100000"/>
              </a:lnSpc>
            </a:pPr>
            <a:endParaRPr lang="en-GB" dirty="0"/>
          </a:p>
          <a:p>
            <a:pPr>
              <a:lnSpc>
                <a:spcPct val="100000"/>
              </a:lnSpc>
            </a:pPr>
            <a:r>
              <a:rPr lang="en-US" dirty="0"/>
              <a:t>4. The Future of Smart Statements</a:t>
            </a:r>
            <a:endParaRPr lang="en-GB" dirty="0"/>
          </a:p>
          <a:p>
            <a:pPr>
              <a:lnSpc>
                <a:spcPct val="100000"/>
              </a:lnSpc>
            </a:pPr>
            <a:endParaRPr lang="en-GB" dirty="0"/>
          </a:p>
          <a:p>
            <a:pPr>
              <a:lnSpc>
                <a:spcPct val="100000"/>
              </a:lnSpc>
            </a:pPr>
            <a:r>
              <a:rPr lang="en-GB" dirty="0"/>
              <a:t>5. Conclusion</a:t>
            </a:r>
            <a:endParaRPr lang="en-GB" dirty="0"/>
          </a:p>
          <a:p>
            <a:endParaRPr lang="en-GB" b="1" dirty="0"/>
          </a:p>
          <a:p>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fade">
                                      <p:cBhvr>
                                        <p:cTn id="32" dur="1000"/>
                                        <p:tgtEl>
                                          <p:spTgt spid="2">
                                            <p:txEl>
                                              <p:pRg st="11" end="11"/>
                                            </p:txEl>
                                          </p:spTgt>
                                        </p:tgtEl>
                                      </p:cBhvr>
                                    </p:animEffect>
                                    <p:anim calcmode="lin" valueType="num">
                                      <p:cBhvr>
                                        <p:cTn id="3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1000"/>
                                        <p:tgtEl>
                                          <p:spTgt spid="2">
                                            <p:txEl>
                                              <p:pRg st="13" end="13"/>
                                            </p:txEl>
                                          </p:spTgt>
                                        </p:tgtEl>
                                      </p:cBhvr>
                                    </p:animEffect>
                                    <p:anim calcmode="lin" valueType="num">
                                      <p:cBhvr>
                                        <p:cTn id="3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64" y="3376247"/>
            <a:ext cx="6120482" cy="410771"/>
          </a:xfrm>
        </p:spPr>
        <p:txBody>
          <a:bodyPr/>
          <a:lstStyle/>
          <a:p>
            <a:r>
              <a:rPr lang="en-GB" sz="2400" b="1" dirty="0"/>
              <a:t>Challenges at Institutions </a:t>
            </a:r>
            <a:endParaRPr lang="en-GB"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p:cNvGrpSpPr>
            <a:grpSpLocks noGrp="1" noRot="1" noChangeAspect="1" noMove="1" noResize="1" noUngrp="1"/>
          </p:cNvGrpSpPr>
          <p:nvPr/>
        </p:nvGrpSpPr>
        <p:grpSpPr>
          <a:xfrm>
            <a:off x="-3768" y="5057967"/>
            <a:ext cx="9155399" cy="92608"/>
            <a:chOff x="-5025" y="6737718"/>
            <a:chExt cx="12207200" cy="123363"/>
          </a:xfrm>
        </p:grpSpPr>
        <p:sp>
          <p:nvSpPr>
            <p:cNvPr id="14" name="Rectangle 13"/>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itle 3"/>
          <p:cNvSpPr>
            <a:spLocks noGrp="1"/>
          </p:cNvSpPr>
          <p:nvPr>
            <p:ph type="title"/>
          </p:nvPr>
        </p:nvSpPr>
        <p:spPr>
          <a:xfrm>
            <a:off x="262653" y="2006"/>
            <a:ext cx="6665912" cy="764400"/>
          </a:xfrm>
        </p:spPr>
        <p:txBody>
          <a:bodyPr/>
          <a:lstStyle/>
          <a:p>
            <a:r>
              <a:rPr lang="en-GB" dirty="0">
                <a:latin typeface="Calibri" panose="020F0502020204030204" pitchFamily="34" charset="0"/>
                <a:cs typeface="Calibri" panose="020F0502020204030204" pitchFamily="34" charset="0"/>
              </a:rPr>
              <a:t>Challenges at Institutions</a:t>
            </a:r>
            <a:r>
              <a:rPr lang="en-GB" dirty="0"/>
              <a:t> </a:t>
            </a:r>
            <a:endParaRPr lang="en-GB" dirty="0"/>
          </a:p>
        </p:txBody>
      </p:sp>
      <p:sp>
        <p:nvSpPr>
          <p:cNvPr id="12" name="Content Placeholder 24"/>
          <p:cNvSpPr txBox="1"/>
          <p:nvPr/>
        </p:nvSpPr>
        <p:spPr>
          <a:xfrm>
            <a:off x="4477957" y="1272792"/>
            <a:ext cx="2172849" cy="2934705"/>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a:solidFill>
                <a:schemeClr val="tx1">
                  <a:lumMod val="75000"/>
                </a:schemeClr>
              </a:solidFill>
            </a:endParaRPr>
          </a:p>
          <a:p>
            <a:pPr algn="ctr"/>
            <a:endParaRPr lang="en-US">
              <a:solidFill>
                <a:schemeClr val="tx1">
                  <a:lumMod val="75000"/>
                </a:schemeClr>
              </a:solidFill>
            </a:endParaRPr>
          </a:p>
          <a:p>
            <a:pPr algn="ctr"/>
            <a:endParaRPr lang="en-US">
              <a:solidFill>
                <a:schemeClr val="tx1">
                  <a:lumMod val="75000"/>
                </a:schemeClr>
              </a:solidFill>
            </a:endParaRPr>
          </a:p>
          <a:p>
            <a:pPr algn="ctr"/>
            <a:r>
              <a:rPr lang="en-US">
                <a:solidFill>
                  <a:schemeClr val="tx1">
                    <a:lumMod val="75000"/>
                  </a:schemeClr>
                </a:solidFill>
              </a:rPr>
              <a:t>Increasing debt / </a:t>
            </a:r>
            <a:endParaRPr lang="en-US">
              <a:solidFill>
                <a:schemeClr val="tx1">
                  <a:lumMod val="75000"/>
                </a:schemeClr>
              </a:solidFill>
            </a:endParaRPr>
          </a:p>
          <a:p>
            <a:pPr algn="ctr"/>
            <a:r>
              <a:rPr lang="en-US">
                <a:solidFill>
                  <a:schemeClr val="tx1">
                    <a:lumMod val="75000"/>
                  </a:schemeClr>
                </a:solidFill>
              </a:rPr>
              <a:t>Debt collection challenge </a:t>
            </a:r>
            <a:endParaRPr lang="en-US">
              <a:solidFill>
                <a:schemeClr val="tx1">
                  <a:lumMod val="75000"/>
                </a:schemeClr>
              </a:solidFill>
            </a:endParaRPr>
          </a:p>
          <a:p>
            <a:pPr algn="ctr"/>
            <a:endParaRPr lang="en-ZA"/>
          </a:p>
        </p:txBody>
      </p:sp>
      <p:sp>
        <p:nvSpPr>
          <p:cNvPr id="17" name="Content Placeholder 37"/>
          <p:cNvSpPr txBox="1"/>
          <p:nvPr/>
        </p:nvSpPr>
        <p:spPr>
          <a:xfrm>
            <a:off x="174769" y="1313233"/>
            <a:ext cx="2131083" cy="2934705"/>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endParaRPr lang="en-US" spc="-113">
              <a:solidFill>
                <a:schemeClr val="tx1">
                  <a:lumMod val="75000"/>
                </a:schemeClr>
              </a:solidFill>
              <a:latin typeface="Calibri" panose="020F0502020204030204" pitchFamily="34" charset="0"/>
              <a:cs typeface="Calibri" panose="020F0502020204030204" pitchFamily="34" charset="0"/>
            </a:endParaRPr>
          </a:p>
          <a:p>
            <a:pPr algn="ctr"/>
            <a:endParaRPr lang="en-US">
              <a:solidFill>
                <a:schemeClr val="tx1">
                  <a:lumMod val="75000"/>
                </a:schemeClr>
              </a:solidFill>
            </a:endParaRPr>
          </a:p>
          <a:p>
            <a:pPr algn="ctr"/>
            <a:endParaRPr lang="en-US">
              <a:solidFill>
                <a:schemeClr val="tx1">
                  <a:lumMod val="75000"/>
                </a:schemeClr>
              </a:solidFill>
            </a:endParaRPr>
          </a:p>
          <a:p>
            <a:pPr algn="ctr"/>
            <a:endParaRPr lang="en-US">
              <a:solidFill>
                <a:schemeClr val="tx1">
                  <a:lumMod val="75000"/>
                </a:schemeClr>
              </a:solidFill>
            </a:endParaRPr>
          </a:p>
          <a:p>
            <a:pPr algn="ctr"/>
            <a:r>
              <a:rPr lang="en-US">
                <a:solidFill>
                  <a:schemeClr val="tx1">
                    <a:lumMod val="75000"/>
                  </a:schemeClr>
                </a:solidFill>
              </a:rPr>
              <a:t>Security </a:t>
            </a:r>
            <a:endParaRPr lang="en-US">
              <a:solidFill>
                <a:schemeClr val="tx1">
                  <a:lumMod val="75000"/>
                </a:schemeClr>
              </a:solidFill>
            </a:endParaRPr>
          </a:p>
          <a:p>
            <a:endParaRPr lang="en-ZA"/>
          </a:p>
        </p:txBody>
      </p:sp>
      <p:sp>
        <p:nvSpPr>
          <p:cNvPr id="18" name="Content Placeholder 38"/>
          <p:cNvSpPr txBox="1"/>
          <p:nvPr/>
        </p:nvSpPr>
        <p:spPr>
          <a:xfrm>
            <a:off x="2259032" y="1324084"/>
            <a:ext cx="2247777" cy="2913000"/>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ZA"/>
          </a:p>
          <a:p>
            <a:endParaRPr lang="en-ZA"/>
          </a:p>
          <a:p>
            <a:endParaRPr lang="en-ZA"/>
          </a:p>
          <a:p>
            <a:endParaRPr lang="en-ZA"/>
          </a:p>
          <a:p>
            <a:endParaRPr lang="en-ZA"/>
          </a:p>
          <a:p>
            <a:endParaRPr lang="en-ZA"/>
          </a:p>
          <a:p>
            <a:endParaRPr lang="en-ZA"/>
          </a:p>
          <a:p>
            <a:pPr algn="ctr"/>
            <a:endParaRPr lang="en-ZA">
              <a:solidFill>
                <a:schemeClr val="tx1">
                  <a:lumMod val="75000"/>
                </a:schemeClr>
              </a:solidFill>
            </a:endParaRPr>
          </a:p>
          <a:p>
            <a:pPr algn="ctr"/>
            <a:endParaRPr lang="en-ZA">
              <a:solidFill>
                <a:schemeClr val="tx1">
                  <a:lumMod val="75000"/>
                </a:schemeClr>
              </a:solidFill>
            </a:endParaRPr>
          </a:p>
          <a:p>
            <a:pPr algn="ctr"/>
            <a:endParaRPr lang="en-ZA">
              <a:solidFill>
                <a:schemeClr val="tx1">
                  <a:lumMod val="75000"/>
                </a:schemeClr>
              </a:solidFill>
            </a:endParaRPr>
          </a:p>
          <a:p>
            <a:pPr algn="ctr"/>
            <a:r>
              <a:rPr lang="en-ZA">
                <a:solidFill>
                  <a:schemeClr val="tx1">
                    <a:lumMod val="75000"/>
                  </a:schemeClr>
                </a:solidFill>
              </a:rPr>
              <a:t>Queues on Campus </a:t>
            </a:r>
            <a:endParaRPr lang="en-ZA">
              <a:solidFill>
                <a:schemeClr val="tx1">
                  <a:lumMod val="75000"/>
                </a:schemeClr>
              </a:solidFill>
            </a:endParaRPr>
          </a:p>
        </p:txBody>
      </p:sp>
      <p:pic>
        <p:nvPicPr>
          <p:cNvPr id="2" name="Picture 1"/>
          <p:cNvPicPr>
            <a:picLocks noChangeAspect="1"/>
          </p:cNvPicPr>
          <p:nvPr/>
        </p:nvPicPr>
        <p:blipFill>
          <a:blip r:embed="rId1"/>
          <a:stretch>
            <a:fillRect/>
          </a:stretch>
        </p:blipFill>
        <p:spPr>
          <a:xfrm>
            <a:off x="450722" y="1588936"/>
            <a:ext cx="1819149" cy="1239445"/>
          </a:xfrm>
          <a:prstGeom prst="rect">
            <a:avLst/>
          </a:prstGeom>
        </p:spPr>
      </p:pic>
      <p:pic>
        <p:nvPicPr>
          <p:cNvPr id="3" name="Picture 2"/>
          <p:cNvPicPr>
            <a:picLocks noChangeAspect="1"/>
          </p:cNvPicPr>
          <p:nvPr/>
        </p:nvPicPr>
        <p:blipFill>
          <a:blip r:embed="rId2"/>
          <a:stretch>
            <a:fillRect/>
          </a:stretch>
        </p:blipFill>
        <p:spPr>
          <a:xfrm>
            <a:off x="2581805" y="1580082"/>
            <a:ext cx="1788066" cy="1257151"/>
          </a:xfrm>
          <a:prstGeom prst="rect">
            <a:avLst/>
          </a:prstGeom>
        </p:spPr>
      </p:pic>
      <p:pic>
        <p:nvPicPr>
          <p:cNvPr id="4" name="Picture 3"/>
          <p:cNvPicPr>
            <a:picLocks noChangeAspect="1"/>
          </p:cNvPicPr>
          <p:nvPr/>
        </p:nvPicPr>
        <p:blipFill>
          <a:blip r:embed="rId3"/>
          <a:stretch>
            <a:fillRect/>
          </a:stretch>
        </p:blipFill>
        <p:spPr>
          <a:xfrm>
            <a:off x="4705499" y="1595845"/>
            <a:ext cx="1637566" cy="1239445"/>
          </a:xfrm>
          <a:prstGeom prst="rect">
            <a:avLst/>
          </a:prstGeom>
        </p:spPr>
      </p:pic>
      <p:pic>
        <p:nvPicPr>
          <p:cNvPr id="3074" name="Picture 2" descr="Closeup of hand holding stop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914" y="1580081"/>
            <a:ext cx="1747910" cy="12552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50806" y="3034822"/>
            <a:ext cx="1747910" cy="451406"/>
          </a:xfrm>
          <a:prstGeom prst="rect">
            <a:avLst/>
          </a:prstGeom>
          <a:noFill/>
        </p:spPr>
        <p:txBody>
          <a:bodyPr wrap="square" rtlCol="0">
            <a:spAutoFit/>
          </a:bodyPr>
          <a:lstStyle/>
          <a:p>
            <a:pPr algn="ctr" defTabSz="685800">
              <a:lnSpc>
                <a:spcPts val="1440"/>
              </a:lnSpc>
            </a:pPr>
            <a:r>
              <a:rPr lang="en-ZA" sz="1200">
                <a:solidFill>
                  <a:schemeClr val="tx1">
                    <a:lumMod val="75000"/>
                  </a:schemeClr>
                </a:solidFill>
              </a:rPr>
              <a:t>Delayed / Inconsistent Statement Delivery</a:t>
            </a:r>
            <a:endParaRPr lang="en-ZA" sz="1200">
              <a:solidFill>
                <a:schemeClr val="tx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52" y="3376246"/>
            <a:ext cx="6843235" cy="338408"/>
          </a:xfrm>
        </p:spPr>
        <p:txBody>
          <a:bodyPr/>
          <a:lstStyle/>
          <a:p>
            <a:r>
              <a:rPr lang="en-GB" dirty="0"/>
              <a:t>About sending student statements via WhatsApp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4" y="163660"/>
            <a:ext cx="7830298" cy="467776"/>
          </a:xfrm>
        </p:spPr>
        <p:txBody>
          <a:bodyPr/>
          <a:lstStyle/>
          <a:p>
            <a:r>
              <a:rPr lang="en-US" dirty="0"/>
              <a:t>Why send statements via WhatsApp?</a:t>
            </a:r>
            <a:endParaRPr lang="en-US" dirty="0"/>
          </a:p>
        </p:txBody>
      </p:sp>
      <p:sp>
        <p:nvSpPr>
          <p:cNvPr id="3" name="Content Placeholder 2"/>
          <p:cNvSpPr>
            <a:spLocks noGrp="1"/>
          </p:cNvSpPr>
          <p:nvPr>
            <p:ph sz="quarter" idx="10"/>
          </p:nvPr>
        </p:nvSpPr>
        <p:spPr>
          <a:xfrm>
            <a:off x="303214" y="1129254"/>
            <a:ext cx="2595562" cy="3239546"/>
          </a:xfrm>
        </p:spPr>
        <p:txBody>
          <a:bodyPr/>
          <a:lstStyle/>
          <a:p>
            <a:endParaRPr lang="en-GB"/>
          </a:p>
          <a:p>
            <a:endParaRPr lang="en-GB" sz="1600">
              <a:solidFill>
                <a:schemeClr val="accent3"/>
              </a:solidFill>
              <a:latin typeface="Calibri" panose="020F0502020204030204" pitchFamily="34" charset="0"/>
              <a:cs typeface="Calibri" panose="020F0502020204030204" pitchFamily="34" charset="0"/>
            </a:endParaRPr>
          </a:p>
          <a:p>
            <a:endParaRPr lang="en-GB" sz="1600">
              <a:solidFill>
                <a:schemeClr val="accent3"/>
              </a:solidFill>
              <a:latin typeface="Calibri" panose="020F0502020204030204" pitchFamily="34" charset="0"/>
              <a:cs typeface="Calibri" panose="020F0502020204030204" pitchFamily="34" charset="0"/>
            </a:endParaRPr>
          </a:p>
          <a:p>
            <a:endParaRPr lang="en-GB"/>
          </a:p>
          <a:p>
            <a:pPr algn="ctr"/>
            <a:endParaRPr lang="en-GB" b="1">
              <a:solidFill>
                <a:schemeClr val="tx1">
                  <a:lumMod val="50000"/>
                </a:schemeClr>
              </a:solidFill>
            </a:endParaRPr>
          </a:p>
        </p:txBody>
      </p:sp>
      <p:grpSp>
        <p:nvGrpSpPr>
          <p:cNvPr id="4" name="Group 3"/>
          <p:cNvGrpSpPr/>
          <p:nvPr/>
        </p:nvGrpSpPr>
        <p:grpSpPr>
          <a:xfrm>
            <a:off x="1780086" y="895038"/>
            <a:ext cx="5688676" cy="3040866"/>
            <a:chOff x="2031113" y="1254584"/>
            <a:chExt cx="5229900" cy="3354300"/>
          </a:xfrm>
        </p:grpSpPr>
        <p:sp>
          <p:nvSpPr>
            <p:cNvPr id="10" name="Google Shape;1755;p36"/>
            <p:cNvSpPr/>
            <p:nvPr/>
          </p:nvSpPr>
          <p:spPr>
            <a:xfrm rot="5400000">
              <a:off x="2968913" y="316784"/>
              <a:ext cx="3354300" cy="522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nvGrpSpPr>
            <p:cNvPr id="70" name="Google Shape;1763;p36"/>
            <p:cNvGrpSpPr/>
            <p:nvPr/>
          </p:nvGrpSpPr>
          <p:grpSpPr>
            <a:xfrm>
              <a:off x="2304221" y="2171353"/>
              <a:ext cx="1249822" cy="2437531"/>
              <a:chOff x="2304221" y="2171353"/>
              <a:chExt cx="1249822" cy="2437531"/>
            </a:xfrm>
          </p:grpSpPr>
          <p:sp>
            <p:nvSpPr>
              <p:cNvPr id="82" name="Google Shape;1764;p36"/>
              <p:cNvSpPr txBox="1"/>
              <p:nvPr/>
            </p:nvSpPr>
            <p:spPr>
              <a:xfrm>
                <a:off x="2304221" y="2705838"/>
                <a:ext cx="1249822" cy="382811"/>
              </a:xfrm>
              <a:prstGeom prst="rect">
                <a:avLst/>
              </a:prstGeom>
              <a:noFill/>
              <a:ln>
                <a:noFill/>
              </a:ln>
            </p:spPr>
            <p:txBody>
              <a:bodyPr spcFirstLastPara="1" wrap="square" lIns="0" tIns="0" rIns="0" bIns="0" anchor="ctr" anchorCtr="0">
                <a:noAutofit/>
              </a:bodyPr>
              <a:lstStyle/>
              <a:p>
                <a:r>
                  <a:rPr lang="en-US" sz="1200">
                    <a:solidFill>
                      <a:schemeClr val="dk1"/>
                    </a:solidFill>
                    <a:ea typeface="Calibri" panose="020F0502020204030204"/>
                    <a:cs typeface="Calibri" panose="020F0502020204030204"/>
                  </a:rPr>
                  <a:t>Automated sending of student statement </a:t>
                </a:r>
                <a:endParaRPr lang="en-US" sz="1200">
                  <a:solidFill>
                    <a:srgbClr val="000000"/>
                  </a:solidFill>
                  <a:ea typeface="Calibri" panose="020F0502020204030204"/>
                  <a:cs typeface="Calibri" panose="020F0502020204030204"/>
                </a:endParaRPr>
              </a:p>
              <a:p>
                <a:pPr algn="ctr"/>
                <a:endParaRPr lang="en-US" sz="1400">
                  <a:solidFill>
                    <a:schemeClr val="accent3"/>
                  </a:solidFill>
                  <a:ea typeface="Calibri" panose="020F0502020204030204"/>
                  <a:cs typeface="Calibri" panose="020F0502020204030204"/>
                </a:endParaRPr>
              </a:p>
            </p:txBody>
          </p:sp>
          <p:sp>
            <p:nvSpPr>
              <p:cNvPr id="83" name="Google Shape;1765;p36"/>
              <p:cNvSpPr txBox="1"/>
              <p:nvPr/>
            </p:nvSpPr>
            <p:spPr>
              <a:xfrm>
                <a:off x="2350055" y="2171353"/>
                <a:ext cx="11355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000">
                    <a:solidFill>
                      <a:schemeClr val="accent3"/>
                    </a:solidFill>
                    <a:latin typeface="Calibri" panose="020F0502020204030204"/>
                    <a:ea typeface="Fira Sans Extra Condensed Medium"/>
                    <a:cs typeface="Calibri" panose="020F0502020204030204"/>
                  </a:rPr>
                  <a:t>Automation</a:t>
                </a:r>
                <a:endParaRPr lang="en-GB" sz="2000">
                  <a:solidFill>
                    <a:schemeClr val="accent3"/>
                  </a:solidFill>
                  <a:latin typeface="Calibri" panose="020F0502020204030204" pitchFamily="34" charset="0"/>
                  <a:ea typeface="Fira Sans Extra Condensed Medium"/>
                  <a:cs typeface="Calibri" panose="020F0502020204030204" pitchFamily="34" charset="0"/>
                </a:endParaRPr>
              </a:p>
            </p:txBody>
          </p:sp>
          <p:sp>
            <p:nvSpPr>
              <p:cNvPr id="84" name="Google Shape;1766;p36"/>
              <p:cNvSpPr/>
              <p:nvPr/>
            </p:nvSpPr>
            <p:spPr>
              <a:xfrm rot="5400000" flipH="1">
                <a:off x="2241605" y="3513584"/>
                <a:ext cx="1352400" cy="838200"/>
              </a:xfrm>
              <a:prstGeom prst="homePlate">
                <a:avLst>
                  <a:gd name="adj" fmla="val 3179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nvGrpSpPr>
            <p:cNvPr id="71" name="Google Shape;1767;p36"/>
            <p:cNvGrpSpPr/>
            <p:nvPr/>
          </p:nvGrpSpPr>
          <p:grpSpPr>
            <a:xfrm>
              <a:off x="4078313" y="2171353"/>
              <a:ext cx="1150778" cy="2437531"/>
              <a:chOff x="4078313" y="2171353"/>
              <a:chExt cx="1150778" cy="2437531"/>
            </a:xfrm>
          </p:grpSpPr>
          <p:sp>
            <p:nvSpPr>
              <p:cNvPr id="79" name="Google Shape;1768;p36"/>
              <p:cNvSpPr txBox="1"/>
              <p:nvPr/>
            </p:nvSpPr>
            <p:spPr>
              <a:xfrm>
                <a:off x="4093591" y="2696672"/>
                <a:ext cx="1135500" cy="401100"/>
              </a:xfrm>
              <a:prstGeom prst="rect">
                <a:avLst/>
              </a:prstGeom>
              <a:noFill/>
              <a:ln>
                <a:noFill/>
              </a:ln>
            </p:spPr>
            <p:txBody>
              <a:bodyPr spcFirstLastPara="1" wrap="square" lIns="0" tIns="0" rIns="0" bIns="0" anchor="ctr" anchorCtr="0">
                <a:noAutofit/>
              </a:bodyPr>
              <a:lstStyle/>
              <a:p>
                <a:r>
                  <a:rPr lang="en-US" sz="1200">
                    <a:solidFill>
                      <a:schemeClr val="dk1"/>
                    </a:solidFill>
                    <a:latin typeface="Calibri" panose="020F0502020204030204"/>
                    <a:ea typeface="Calibri" panose="020F0502020204030204"/>
                    <a:cs typeface="Calibri" panose="020F0502020204030204"/>
                    <a:sym typeface="Roboto"/>
                  </a:rPr>
                  <a:t>Access e-statement anywhere anytime </a:t>
                </a:r>
                <a:endParaRPr lang="en-ZA" sz="1200">
                  <a:solidFill>
                    <a:srgbClr val="000000"/>
                  </a:solidFill>
                  <a:latin typeface="Calibri" panose="020F0502020204030204"/>
                  <a:ea typeface="Calibri" panose="020F0502020204030204"/>
                  <a:cs typeface="Calibri" panose="020F0502020204030204"/>
                  <a:sym typeface="Roboto"/>
                </a:endParaRPr>
              </a:p>
              <a:p>
                <a:pPr marL="0" lvl="0" indent="0" algn="ctr">
                  <a:spcBef>
                    <a:spcPts val="0"/>
                  </a:spcBef>
                  <a:spcAft>
                    <a:spcPts val="0"/>
                  </a:spcAft>
                  <a:buNone/>
                </a:pPr>
                <a:endParaRPr lang="en-ZA" sz="1200">
                  <a:solidFill>
                    <a:schemeClr val="dk1"/>
                  </a:solidFill>
                  <a:latin typeface="Calibri" panose="020F0502020204030204" pitchFamily="34" charset="0"/>
                  <a:ea typeface="Roboto"/>
                  <a:cs typeface="Calibri" panose="020F0502020204030204" pitchFamily="34" charset="0"/>
                </a:endParaRPr>
              </a:p>
            </p:txBody>
          </p:sp>
          <p:sp>
            <p:nvSpPr>
              <p:cNvPr id="80" name="Google Shape;1769;p36"/>
              <p:cNvSpPr txBox="1"/>
              <p:nvPr/>
            </p:nvSpPr>
            <p:spPr>
              <a:xfrm>
                <a:off x="4078313" y="2171353"/>
                <a:ext cx="11355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000">
                    <a:solidFill>
                      <a:schemeClr val="accent4"/>
                    </a:solidFill>
                    <a:latin typeface="Calibri" panose="020F0502020204030204"/>
                    <a:ea typeface="Fira Sans Extra Condensed Medium"/>
                    <a:cs typeface="Calibri" panose="020F0502020204030204"/>
                    <a:sym typeface="Fira Sans Extra Condensed Medium"/>
                  </a:rPr>
                  <a:t>Effortless</a:t>
                </a:r>
                <a:endParaRPr lang="en-GB" sz="2000">
                  <a:solidFill>
                    <a:schemeClr val="accent4"/>
                  </a:solidFill>
                  <a:latin typeface="Calibri" panose="020F0502020204030204" pitchFamily="34" charset="0"/>
                  <a:ea typeface="Fira Sans Extra Condensed Medium"/>
                  <a:cs typeface="Calibri" panose="020F0502020204030204" pitchFamily="34" charset="0"/>
                </a:endParaRPr>
              </a:p>
            </p:txBody>
          </p:sp>
          <p:sp>
            <p:nvSpPr>
              <p:cNvPr id="81" name="Google Shape;1770;p36"/>
              <p:cNvSpPr/>
              <p:nvPr/>
            </p:nvSpPr>
            <p:spPr>
              <a:xfrm rot="5400000" flipH="1">
                <a:off x="3969863" y="3513584"/>
                <a:ext cx="1352400" cy="838200"/>
              </a:xfrm>
              <a:prstGeom prst="homePlate">
                <a:avLst>
                  <a:gd name="adj" fmla="val 3179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grpSp>
          <p:nvGrpSpPr>
            <p:cNvPr id="72" name="Google Shape;1771;p36"/>
            <p:cNvGrpSpPr/>
            <p:nvPr/>
          </p:nvGrpSpPr>
          <p:grpSpPr>
            <a:xfrm>
              <a:off x="5600772" y="2171353"/>
              <a:ext cx="1440361" cy="2437531"/>
              <a:chOff x="5600772" y="2171353"/>
              <a:chExt cx="1440361" cy="2437531"/>
            </a:xfrm>
          </p:grpSpPr>
          <p:sp>
            <p:nvSpPr>
              <p:cNvPr id="76" name="Google Shape;1772;p36"/>
              <p:cNvSpPr txBox="1"/>
              <p:nvPr/>
            </p:nvSpPr>
            <p:spPr>
              <a:xfrm>
                <a:off x="5600772" y="2715109"/>
                <a:ext cx="1440361" cy="428534"/>
              </a:xfrm>
              <a:prstGeom prst="rect">
                <a:avLst/>
              </a:prstGeom>
              <a:noFill/>
              <a:ln>
                <a:noFill/>
              </a:ln>
            </p:spPr>
            <p:txBody>
              <a:bodyPr spcFirstLastPara="1" wrap="square" lIns="0" tIns="0" rIns="0" bIns="0" anchor="ctr" anchorCtr="0">
                <a:noAutofit/>
              </a:bodyPr>
              <a:lstStyle/>
              <a:p>
                <a:pPr algn="r"/>
                <a:r>
                  <a:rPr lang="en-US" sz="1200" dirty="0">
                    <a:solidFill>
                      <a:schemeClr val="dk1"/>
                    </a:solidFill>
                    <a:latin typeface="Calibri" panose="020F0502020204030204"/>
                    <a:ea typeface="Calibri" panose="020F0502020204030204"/>
                    <a:cs typeface="Calibri" panose="020F0502020204030204"/>
                    <a:sym typeface="Roboto"/>
                  </a:rPr>
                  <a:t>Reduces costs, enhances efficiency, and ensures timely payments.</a:t>
                </a:r>
                <a:endParaRPr lang="en-ZA" sz="1200" dirty="0">
                  <a:solidFill>
                    <a:srgbClr val="000000"/>
                  </a:solidFill>
                  <a:latin typeface="Calibri" panose="020F0502020204030204"/>
                  <a:ea typeface="Calibri" panose="020F0502020204030204"/>
                  <a:cs typeface="Calibri" panose="020F0502020204030204"/>
                  <a:sym typeface="Roboto"/>
                </a:endParaRPr>
              </a:p>
              <a:p>
                <a:pPr marL="0" lvl="0" indent="0" algn="ctr">
                  <a:spcBef>
                    <a:spcPts val="0"/>
                  </a:spcBef>
                  <a:spcAft>
                    <a:spcPts val="0"/>
                  </a:spcAft>
                  <a:buNone/>
                </a:pPr>
                <a:endParaRPr lang="en-ZA" sz="1200" dirty="0">
                  <a:solidFill>
                    <a:schemeClr val="dk1"/>
                  </a:solidFill>
                  <a:latin typeface="Calibri" panose="020F0502020204030204" pitchFamily="34" charset="0"/>
                  <a:ea typeface="Roboto"/>
                  <a:cs typeface="Calibri" panose="020F0502020204030204" pitchFamily="34" charset="0"/>
                </a:endParaRPr>
              </a:p>
            </p:txBody>
          </p:sp>
          <p:sp>
            <p:nvSpPr>
              <p:cNvPr id="77" name="Google Shape;1773;p36"/>
              <p:cNvSpPr txBox="1"/>
              <p:nvPr/>
            </p:nvSpPr>
            <p:spPr>
              <a:xfrm>
                <a:off x="5806571" y="2171353"/>
                <a:ext cx="11355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000">
                    <a:solidFill>
                      <a:schemeClr val="accent1"/>
                    </a:solidFill>
                    <a:latin typeface="Calibri" panose="020F0502020204030204"/>
                    <a:ea typeface="Fira Sans Extra Condensed Medium"/>
                    <a:cs typeface="Calibri" panose="020F0502020204030204"/>
                  </a:rPr>
                  <a:t>Economical</a:t>
                </a:r>
                <a:endParaRPr lang="en-GB" sz="2000">
                  <a:solidFill>
                    <a:schemeClr val="accent1"/>
                  </a:solidFill>
                  <a:latin typeface="Calibri" panose="020F0502020204030204" pitchFamily="34" charset="0"/>
                  <a:ea typeface="Fira Sans Extra Condensed Medium"/>
                  <a:cs typeface="Calibri" panose="020F0502020204030204" pitchFamily="34" charset="0"/>
                </a:endParaRPr>
              </a:p>
            </p:txBody>
          </p:sp>
          <p:sp>
            <p:nvSpPr>
              <p:cNvPr id="78" name="Google Shape;1774;p36"/>
              <p:cNvSpPr/>
              <p:nvPr/>
            </p:nvSpPr>
            <p:spPr>
              <a:xfrm rot="5400000" flipH="1">
                <a:off x="5698121" y="3513584"/>
                <a:ext cx="1352400" cy="838200"/>
              </a:xfrm>
              <a:prstGeom prst="homePlate">
                <a:avLst>
                  <a:gd name="adj" fmla="val 3179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grpSp>
        <p:sp>
          <p:nvSpPr>
            <p:cNvPr id="73" name="Google Shape;1775;p36"/>
            <p:cNvSpPr txBox="1"/>
            <p:nvPr/>
          </p:nvSpPr>
          <p:spPr>
            <a:xfrm>
              <a:off x="2499401" y="3851125"/>
              <a:ext cx="8334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50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01</a:t>
              </a:r>
              <a:endParaRPr sz="2500">
                <a:solidFill>
                  <a:schemeClr val="lt1"/>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74" name="Google Shape;1776;p36"/>
            <p:cNvSpPr txBox="1"/>
            <p:nvPr/>
          </p:nvSpPr>
          <p:spPr>
            <a:xfrm>
              <a:off x="4229363" y="3851125"/>
              <a:ext cx="8334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50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02</a:t>
              </a:r>
              <a:endParaRPr sz="2500">
                <a:solidFill>
                  <a:schemeClr val="lt1"/>
                </a:solidFill>
                <a:latin typeface="Calibri" panose="020F0502020204030204" pitchFamily="34" charset="0"/>
                <a:ea typeface="Fira Sans Extra Condensed Medium"/>
                <a:cs typeface="Calibri" panose="020F0502020204030204" pitchFamily="34" charset="0"/>
                <a:sym typeface="Fira Sans Extra Condensed Medium"/>
              </a:endParaRPr>
            </a:p>
          </p:txBody>
        </p:sp>
        <p:sp>
          <p:nvSpPr>
            <p:cNvPr id="75" name="Google Shape;1777;p36"/>
            <p:cNvSpPr txBox="1"/>
            <p:nvPr/>
          </p:nvSpPr>
          <p:spPr>
            <a:xfrm>
              <a:off x="5960338" y="3851125"/>
              <a:ext cx="833400" cy="224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5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rPr>
                <a:t>03</a:t>
              </a:r>
              <a:endParaRPr sz="2500" dirty="0">
                <a:solidFill>
                  <a:schemeClr val="lt1"/>
                </a:solidFill>
                <a:latin typeface="Calibri" panose="020F0502020204030204" pitchFamily="34" charset="0"/>
                <a:ea typeface="Fira Sans Extra Condensed Medium"/>
                <a:cs typeface="Calibri" panose="020F0502020204030204" pitchFamily="34" charset="0"/>
                <a:sym typeface="Fira Sans Extra Condensed Medium"/>
              </a:endParaRPr>
            </a:p>
          </p:txBody>
        </p:sp>
      </p:grpSp>
      <p:pic>
        <p:nvPicPr>
          <p:cNvPr id="16" name="Picture 15" descr="A hand holding a gear and a dollar sign&#10;&#10;Description automatically generated"/>
          <p:cNvPicPr>
            <a:picLocks noChangeAspect="1"/>
          </p:cNvPicPr>
          <p:nvPr/>
        </p:nvPicPr>
        <p:blipFill>
          <a:blip r:embed="rId1"/>
          <a:stretch>
            <a:fillRect/>
          </a:stretch>
        </p:blipFill>
        <p:spPr>
          <a:xfrm>
            <a:off x="6137140" y="1115881"/>
            <a:ext cx="745887" cy="610873"/>
          </a:xfrm>
          <a:prstGeom prst="rect">
            <a:avLst/>
          </a:prstGeom>
          <a:effectLst>
            <a:outerShdw blurRad="50800" dist="38100" dir="2700000" algn="tl" rotWithShape="0">
              <a:prstClr val="black">
                <a:alpha val="40000"/>
              </a:prstClr>
            </a:outerShdw>
          </a:effectLst>
        </p:spPr>
      </p:pic>
      <p:pic>
        <p:nvPicPr>
          <p:cNvPr id="18" name="Picture 17" descr="A robot with headset and computer&#10;&#10;Description automatically generated"/>
          <p:cNvPicPr>
            <a:picLocks noChangeAspect="1"/>
          </p:cNvPicPr>
          <p:nvPr/>
        </p:nvPicPr>
        <p:blipFill>
          <a:blip r:embed="rId2"/>
          <a:stretch>
            <a:fillRect/>
          </a:stretch>
        </p:blipFill>
        <p:spPr>
          <a:xfrm>
            <a:off x="2277146" y="1118226"/>
            <a:ext cx="965585" cy="613446"/>
          </a:xfrm>
          <a:prstGeom prst="rect">
            <a:avLst/>
          </a:prstGeom>
        </p:spPr>
      </p:pic>
      <p:pic>
        <p:nvPicPr>
          <p:cNvPr id="22" name="Picture 21" descr="A person sitting at a desk with a person in his lap&#10;&#10;Description automatically generated"/>
          <p:cNvPicPr>
            <a:picLocks noChangeAspect="1"/>
          </p:cNvPicPr>
          <p:nvPr/>
        </p:nvPicPr>
        <p:blipFill>
          <a:blip r:embed="rId3"/>
          <a:stretch>
            <a:fillRect/>
          </a:stretch>
        </p:blipFill>
        <p:spPr>
          <a:xfrm>
            <a:off x="4223952" y="1119867"/>
            <a:ext cx="934393" cy="605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4" y="178885"/>
            <a:ext cx="5930899" cy="446228"/>
          </a:xfrm>
        </p:spPr>
        <p:txBody>
          <a:bodyPr/>
          <a:lstStyle/>
          <a:p>
            <a:r>
              <a:rPr lang="en-GB" dirty="0"/>
              <a:t>Why send e-statement via WhatsApp? </a:t>
            </a:r>
            <a:endParaRPr lang="en-GB" dirty="0"/>
          </a:p>
        </p:txBody>
      </p:sp>
      <p:sp>
        <p:nvSpPr>
          <p:cNvPr id="3" name="Content Placeholder 2"/>
          <p:cNvSpPr>
            <a:spLocks noGrp="1"/>
          </p:cNvSpPr>
          <p:nvPr>
            <p:ph sz="quarter" idx="10"/>
          </p:nvPr>
        </p:nvSpPr>
        <p:spPr>
          <a:xfrm>
            <a:off x="303214" y="1129254"/>
            <a:ext cx="2595562" cy="3239546"/>
          </a:xfrm>
        </p:spPr>
        <p:txBody>
          <a:bodyPr/>
          <a:lstStyle/>
          <a:p>
            <a:endParaRPr lang="en-GB"/>
          </a:p>
          <a:p>
            <a:endParaRPr lang="en-GB" sz="1600">
              <a:solidFill>
                <a:schemeClr val="accent3"/>
              </a:solidFill>
              <a:latin typeface="Calibri" panose="020F0502020204030204" pitchFamily="34" charset="0"/>
              <a:cs typeface="Calibri" panose="020F0502020204030204" pitchFamily="34" charset="0"/>
            </a:endParaRPr>
          </a:p>
          <a:p>
            <a:endParaRPr lang="en-GB" sz="1600">
              <a:solidFill>
                <a:schemeClr val="accent3"/>
              </a:solidFill>
              <a:latin typeface="Calibri" panose="020F0502020204030204" pitchFamily="34" charset="0"/>
              <a:cs typeface="Calibri" panose="020F0502020204030204" pitchFamily="34" charset="0"/>
            </a:endParaRPr>
          </a:p>
          <a:p>
            <a:endParaRPr lang="en-GB"/>
          </a:p>
          <a:p>
            <a:pPr algn="ctr"/>
            <a:endParaRPr lang="en-GB" b="1">
              <a:solidFill>
                <a:schemeClr val="tx1">
                  <a:lumMod val="50000"/>
                </a:schemeClr>
              </a:solidFill>
            </a:endParaRPr>
          </a:p>
        </p:txBody>
      </p:sp>
      <p:pic>
        <p:nvPicPr>
          <p:cNvPr id="11" name="Picture 10"/>
          <p:cNvPicPr>
            <a:picLocks noChangeAspect="1"/>
          </p:cNvPicPr>
          <p:nvPr/>
        </p:nvPicPr>
        <p:blipFill>
          <a:blip r:embed="rId1"/>
          <a:stretch>
            <a:fillRect/>
          </a:stretch>
        </p:blipFill>
        <p:spPr>
          <a:xfrm>
            <a:off x="4572000" y="2385740"/>
            <a:ext cx="3950999" cy="2074201"/>
          </a:xfrm>
          <a:prstGeom prst="rect">
            <a:avLst/>
          </a:prstGeom>
        </p:spPr>
      </p:pic>
      <p:pic>
        <p:nvPicPr>
          <p:cNvPr id="12" name="Picture 11"/>
          <p:cNvPicPr>
            <a:picLocks noChangeAspect="1"/>
          </p:cNvPicPr>
          <p:nvPr/>
        </p:nvPicPr>
        <p:blipFill>
          <a:blip r:embed="rId2"/>
          <a:stretch>
            <a:fillRect/>
          </a:stretch>
        </p:blipFill>
        <p:spPr>
          <a:xfrm>
            <a:off x="480119" y="798073"/>
            <a:ext cx="6134088" cy="608969"/>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3" name="Picture 12"/>
          <p:cNvPicPr>
            <a:picLocks noChangeAspect="1"/>
          </p:cNvPicPr>
          <p:nvPr/>
        </p:nvPicPr>
        <p:blipFill>
          <a:blip r:embed="rId3"/>
          <a:stretch>
            <a:fillRect/>
          </a:stretch>
        </p:blipFill>
        <p:spPr>
          <a:xfrm>
            <a:off x="480119" y="1586337"/>
            <a:ext cx="6539508" cy="697001"/>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4" name="Picture 13"/>
          <p:cNvPicPr>
            <a:picLocks noChangeAspect="1"/>
          </p:cNvPicPr>
          <p:nvPr/>
        </p:nvPicPr>
        <p:blipFill>
          <a:blip r:embed="rId4"/>
          <a:stretch>
            <a:fillRect/>
          </a:stretch>
        </p:blipFill>
        <p:spPr>
          <a:xfrm>
            <a:off x="480119" y="2385740"/>
            <a:ext cx="4255294" cy="228779"/>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5" name="Picture 14"/>
          <p:cNvPicPr>
            <a:picLocks noChangeAspect="1"/>
          </p:cNvPicPr>
          <p:nvPr/>
        </p:nvPicPr>
        <p:blipFill>
          <a:blip r:embed="rId5"/>
          <a:stretch>
            <a:fillRect/>
          </a:stretch>
        </p:blipFill>
        <p:spPr>
          <a:xfrm>
            <a:off x="480119" y="2793031"/>
            <a:ext cx="3941996" cy="235388"/>
          </a:xfrm>
          <a:prstGeom prst="rect">
            <a:avLst/>
          </a:prstGeom>
          <a:noFill/>
          <a:ln>
            <a:noFill/>
          </a:ln>
        </p:spPr>
        <p:style>
          <a:lnRef idx="0">
            <a:scrgbClr r="0" g="0" b="0"/>
          </a:lnRef>
          <a:fillRef idx="0">
            <a:scrgbClr r="0" g="0" b="0"/>
          </a:fillRef>
          <a:effectRef idx="0">
            <a:scrgbClr r="0" g="0" b="0"/>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84" y="-358411"/>
            <a:ext cx="7799309" cy="974215"/>
          </a:xfrm>
        </p:spPr>
        <p:txBody>
          <a:bodyPr/>
          <a:lstStyle/>
          <a:p>
            <a:br>
              <a:rPr lang="en-GB" sz="3200"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Benefits of sending statements via WhatsApp </a:t>
            </a:r>
            <a:endParaRPr lang="en-GB" dirty="0"/>
          </a:p>
        </p:txBody>
      </p:sp>
      <p:sp>
        <p:nvSpPr>
          <p:cNvPr id="5" name="Content Placeholder 4"/>
          <p:cNvSpPr>
            <a:spLocks noGrp="1"/>
          </p:cNvSpPr>
          <p:nvPr>
            <p:ph sz="quarter" idx="12"/>
          </p:nvPr>
        </p:nvSpPr>
        <p:spPr>
          <a:xfrm>
            <a:off x="8500205" y="3537336"/>
            <a:ext cx="293091" cy="660547"/>
          </a:xfrm>
        </p:spPr>
        <p:txBody>
          <a:bodyPr/>
          <a:lstStyle/>
          <a:p>
            <a:endParaRPr lang="en-GB"/>
          </a:p>
          <a:p>
            <a:endParaRPr lang="en-GB"/>
          </a:p>
          <a:p>
            <a:endParaRPr lang="en-GB"/>
          </a:p>
          <a:p>
            <a:endParaRPr lang="en-GB"/>
          </a:p>
          <a:p>
            <a:pPr algn="ctr"/>
            <a:endParaRPr lang="en-GB" b="1">
              <a:solidFill>
                <a:schemeClr val="tx1">
                  <a:lumMod val="50000"/>
                </a:schemeClr>
              </a:solidFill>
            </a:endParaRPr>
          </a:p>
          <a:p>
            <a:pPr algn="ctr"/>
            <a:endParaRPr lang="en-GB" b="1">
              <a:solidFill>
                <a:schemeClr val="tx1">
                  <a:lumMod val="50000"/>
                </a:schemeClr>
              </a:solidFill>
            </a:endParaRPr>
          </a:p>
        </p:txBody>
      </p:sp>
      <p:grpSp>
        <p:nvGrpSpPr>
          <p:cNvPr id="3" name="Group 2"/>
          <p:cNvGrpSpPr/>
          <p:nvPr/>
        </p:nvGrpSpPr>
        <p:grpSpPr>
          <a:xfrm>
            <a:off x="1229440" y="1668990"/>
            <a:ext cx="3130194" cy="733258"/>
            <a:chOff x="3022250" y="1213318"/>
            <a:chExt cx="3438824" cy="861776"/>
          </a:xfrm>
        </p:grpSpPr>
        <p:sp>
          <p:nvSpPr>
            <p:cNvPr id="4" name="TextBox 3"/>
            <p:cNvSpPr txBox="1"/>
            <p:nvPr/>
          </p:nvSpPr>
          <p:spPr>
            <a:xfrm>
              <a:off x="3707212" y="1213318"/>
              <a:ext cx="2753862" cy="861776"/>
            </a:xfrm>
            <a:prstGeom prst="rect">
              <a:avLst/>
            </a:prstGeom>
            <a:noFill/>
          </p:spPr>
          <p:txBody>
            <a:bodyPr wrap="square" rtlCol="0">
              <a:spAutoFit/>
            </a:bodyPr>
            <a:lstStyle/>
            <a:p>
              <a:pPr marL="0" lvl="0" indent="0" algn="l" rtl="0">
                <a:spcBef>
                  <a:spcPts val="0"/>
                </a:spcBef>
                <a:spcAft>
                  <a:spcPts val="0"/>
                </a:spcAft>
                <a:buNone/>
              </a:pPr>
              <a:r>
                <a:rPr lang="en-US" sz="1200" dirty="0">
                  <a:solidFill>
                    <a:schemeClr val="tx1">
                      <a:lumMod val="75000"/>
                    </a:schemeClr>
                  </a:solidFill>
                  <a:sym typeface="Fira Sans Extra Condensed Medium"/>
                </a:rPr>
                <a:t>Assist Institutions to reduce debt through e</a:t>
              </a:r>
              <a:r>
                <a:rPr lang="en-US" sz="1200" dirty="0">
                  <a:solidFill>
                    <a:schemeClr val="tx1">
                      <a:lumMod val="75000"/>
                    </a:schemeClr>
                  </a:solidFill>
                </a:rPr>
                <a:t>fficient collection strategies</a:t>
              </a:r>
              <a:r>
                <a:rPr lang="en-US" sz="1200" dirty="0">
                  <a:solidFill>
                    <a:schemeClr val="tx1">
                      <a:lumMod val="75000"/>
                    </a:schemeClr>
                  </a:solidFill>
                  <a:sym typeface="Fira Sans Extra Condensed Medium"/>
                </a:rPr>
                <a:t> </a:t>
              </a:r>
              <a:endParaRPr lang="en-US" sz="1200" dirty="0">
                <a:solidFill>
                  <a:schemeClr val="tx1">
                    <a:lumMod val="75000"/>
                  </a:schemeClr>
                </a:solidFill>
                <a:sym typeface="Fira Sans Extra Condensed Medium"/>
              </a:endParaRPr>
            </a:p>
          </p:txBody>
        </p:sp>
        <p:grpSp>
          <p:nvGrpSpPr>
            <p:cNvPr id="11" name="Group 4"/>
            <p:cNvGrpSpPr>
              <a:grpSpLocks noChangeAspect="1"/>
            </p:cNvGrpSpPr>
            <p:nvPr/>
          </p:nvGrpSpPr>
          <p:grpSpPr bwMode="auto">
            <a:xfrm>
              <a:off x="3022250" y="1417946"/>
              <a:ext cx="124544" cy="124816"/>
              <a:chOff x="2337" y="963"/>
              <a:chExt cx="915" cy="917"/>
            </a:xfrm>
            <a:solidFill>
              <a:schemeClr val="bg1"/>
            </a:solidFill>
          </p:grpSpPr>
          <p:sp>
            <p:nvSpPr>
              <p:cNvPr id="14"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ln>
            </p:spPr>
            <p:txBody>
              <a:bodyPr vert="horz" wrap="square" lIns="68580" tIns="34290" rIns="68580" bIns="34290" numCol="1" anchor="t" anchorCtr="0" compatLnSpc="1"/>
              <a:lstStyle/>
              <a:p>
                <a:endParaRPr lang="en-US" sz="1200">
                  <a:latin typeface="Calibri" panose="020F0502020204030204" pitchFamily="34" charset="0"/>
                  <a:cs typeface="Calibri" panose="020F0502020204030204" pitchFamily="34" charset="0"/>
                </a:endParaRPr>
              </a:p>
            </p:txBody>
          </p:sp>
          <p:sp>
            <p:nvSpPr>
              <p:cNvPr id="15"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ln>
            </p:spPr>
            <p:txBody>
              <a:bodyPr vert="horz" wrap="square" lIns="68580" tIns="34290" rIns="68580" bIns="34290" numCol="1" anchor="t" anchorCtr="0" compatLnSpc="1"/>
              <a:lstStyle/>
              <a:p>
                <a:endParaRPr lang="en-US" sz="1200">
                  <a:latin typeface="Calibri" panose="020F0502020204030204" pitchFamily="34" charset="0"/>
                  <a:cs typeface="Calibri" panose="020F0502020204030204" pitchFamily="34" charset="0"/>
                </a:endParaRPr>
              </a:p>
            </p:txBody>
          </p:sp>
        </p:grpSp>
      </p:grpSp>
      <p:grpSp>
        <p:nvGrpSpPr>
          <p:cNvPr id="17" name="Group 16"/>
          <p:cNvGrpSpPr/>
          <p:nvPr/>
        </p:nvGrpSpPr>
        <p:grpSpPr>
          <a:xfrm>
            <a:off x="1043395" y="3016929"/>
            <a:ext cx="7638191" cy="456408"/>
            <a:chOff x="2339973" y="2401257"/>
            <a:chExt cx="8976917" cy="536401"/>
          </a:xfrm>
        </p:grpSpPr>
        <p:sp>
          <p:nvSpPr>
            <p:cNvPr id="62" name="TextBox 61"/>
            <p:cNvSpPr txBox="1"/>
            <p:nvPr/>
          </p:nvSpPr>
          <p:spPr>
            <a:xfrm>
              <a:off x="8563031" y="2568326"/>
              <a:ext cx="2753859" cy="369332"/>
            </a:xfrm>
            <a:prstGeom prst="rect">
              <a:avLst/>
            </a:prstGeom>
            <a:noFill/>
          </p:spPr>
          <p:txBody>
            <a:bodyPr wrap="square" rtlCol="0">
              <a:spAutoFit/>
            </a:bodyPr>
            <a:lstStyle/>
            <a:p>
              <a:r>
                <a:rPr lang="en-ZA" sz="1200" dirty="0">
                  <a:solidFill>
                    <a:schemeClr val="tx1">
                      <a:lumMod val="75000"/>
                    </a:schemeClr>
                  </a:solidFill>
                </a:rPr>
                <a:t>Reduced  queues on Campus </a:t>
              </a:r>
              <a:endParaRPr lang="en-ZA" sz="1200" dirty="0">
                <a:solidFill>
                  <a:schemeClr val="tx1">
                    <a:lumMod val="75000"/>
                  </a:schemeClr>
                </a:solidFill>
              </a:endParaRPr>
            </a:p>
          </p:txBody>
        </p:sp>
        <p:grpSp>
          <p:nvGrpSpPr>
            <p:cNvPr id="67" name="Group 11"/>
            <p:cNvGrpSpPr>
              <a:grpSpLocks noChangeAspect="1"/>
            </p:cNvGrpSpPr>
            <p:nvPr/>
          </p:nvGrpSpPr>
          <p:grpSpPr bwMode="auto">
            <a:xfrm>
              <a:off x="2339973" y="2401257"/>
              <a:ext cx="204945" cy="458998"/>
              <a:chOff x="3002" y="-30"/>
              <a:chExt cx="1323" cy="2963"/>
            </a:xfrm>
            <a:solidFill>
              <a:schemeClr val="bg1"/>
            </a:solidFill>
          </p:grpSpPr>
          <p:sp>
            <p:nvSpPr>
              <p:cNvPr id="68" name="Freeform 13"/>
              <p:cNvSpPr>
                <a:spLocks noEditPoints="1"/>
              </p:cNvSpPr>
              <p:nvPr/>
            </p:nvSpPr>
            <p:spPr bwMode="auto">
              <a:xfrm>
                <a:off x="3002" y="-30"/>
                <a:ext cx="1323" cy="2963"/>
              </a:xfrm>
              <a:custGeom>
                <a:avLst/>
                <a:gdLst>
                  <a:gd name="T0" fmla="*/ 236 w 2647"/>
                  <a:gd name="T1" fmla="*/ 1750 h 5927"/>
                  <a:gd name="T2" fmla="*/ 191 w 2647"/>
                  <a:gd name="T3" fmla="*/ 1838 h 5927"/>
                  <a:gd name="T4" fmla="*/ 213 w 2647"/>
                  <a:gd name="T5" fmla="*/ 4818 h 5927"/>
                  <a:gd name="T6" fmla="*/ 313 w 2647"/>
                  <a:gd name="T7" fmla="*/ 5113 h 5927"/>
                  <a:gd name="T8" fmla="*/ 488 w 2647"/>
                  <a:gd name="T9" fmla="*/ 5366 h 5927"/>
                  <a:gd name="T10" fmla="*/ 722 w 2647"/>
                  <a:gd name="T11" fmla="*/ 5562 h 5927"/>
                  <a:gd name="T12" fmla="*/ 1005 w 2647"/>
                  <a:gd name="T13" fmla="*/ 5690 h 5927"/>
                  <a:gd name="T14" fmla="*/ 1322 w 2647"/>
                  <a:gd name="T15" fmla="*/ 5736 h 5927"/>
                  <a:gd name="T16" fmla="*/ 1639 w 2647"/>
                  <a:gd name="T17" fmla="*/ 5690 h 5927"/>
                  <a:gd name="T18" fmla="*/ 1922 w 2647"/>
                  <a:gd name="T19" fmla="*/ 5562 h 5927"/>
                  <a:gd name="T20" fmla="*/ 2158 w 2647"/>
                  <a:gd name="T21" fmla="*/ 5366 h 5927"/>
                  <a:gd name="T22" fmla="*/ 2333 w 2647"/>
                  <a:gd name="T23" fmla="*/ 5113 h 5927"/>
                  <a:gd name="T24" fmla="*/ 2434 w 2647"/>
                  <a:gd name="T25" fmla="*/ 4818 h 5927"/>
                  <a:gd name="T26" fmla="*/ 2454 w 2647"/>
                  <a:gd name="T27" fmla="*/ 1838 h 5927"/>
                  <a:gd name="T28" fmla="*/ 2411 w 2647"/>
                  <a:gd name="T29" fmla="*/ 1750 h 5927"/>
                  <a:gd name="T30" fmla="*/ 299 w 2647"/>
                  <a:gd name="T31" fmla="*/ 1728 h 5927"/>
                  <a:gd name="T32" fmla="*/ 499 w 2647"/>
                  <a:gd name="T33" fmla="*/ 197 h 5927"/>
                  <a:gd name="T34" fmla="*/ 2148 w 2647"/>
                  <a:gd name="T35" fmla="*/ 1537 h 5927"/>
                  <a:gd name="T36" fmla="*/ 2144 w 2647"/>
                  <a:gd name="T37" fmla="*/ 193 h 5927"/>
                  <a:gd name="T38" fmla="*/ 504 w 2647"/>
                  <a:gd name="T39" fmla="*/ 0 h 5927"/>
                  <a:gd name="T40" fmla="*/ 2229 w 2647"/>
                  <a:gd name="T41" fmla="*/ 22 h 5927"/>
                  <a:gd name="T42" fmla="*/ 2319 w 2647"/>
                  <a:gd name="T43" fmla="*/ 112 h 5927"/>
                  <a:gd name="T44" fmla="*/ 2339 w 2647"/>
                  <a:gd name="T45" fmla="*/ 1537 h 5927"/>
                  <a:gd name="T46" fmla="*/ 2450 w 2647"/>
                  <a:gd name="T47" fmla="*/ 1555 h 5927"/>
                  <a:gd name="T48" fmla="*/ 2575 w 2647"/>
                  <a:gd name="T49" fmla="*/ 1643 h 5927"/>
                  <a:gd name="T50" fmla="*/ 2641 w 2647"/>
                  <a:gd name="T51" fmla="*/ 1784 h 5927"/>
                  <a:gd name="T52" fmla="*/ 2641 w 2647"/>
                  <a:gd name="T53" fmla="*/ 4722 h 5927"/>
                  <a:gd name="T54" fmla="*/ 2564 w 2647"/>
                  <a:gd name="T55" fmla="*/ 5065 h 5927"/>
                  <a:gd name="T56" fmla="*/ 2403 w 2647"/>
                  <a:gd name="T57" fmla="*/ 5366 h 5927"/>
                  <a:gd name="T58" fmla="*/ 2175 w 2647"/>
                  <a:gd name="T59" fmla="*/ 5615 h 5927"/>
                  <a:gd name="T60" fmla="*/ 1890 w 2647"/>
                  <a:gd name="T61" fmla="*/ 5799 h 5927"/>
                  <a:gd name="T62" fmla="*/ 1560 w 2647"/>
                  <a:gd name="T63" fmla="*/ 5905 h 5927"/>
                  <a:gd name="T64" fmla="*/ 1202 w 2647"/>
                  <a:gd name="T65" fmla="*/ 5921 h 5927"/>
                  <a:gd name="T66" fmla="*/ 861 w 2647"/>
                  <a:gd name="T67" fmla="*/ 5844 h 5927"/>
                  <a:gd name="T68" fmla="*/ 560 w 2647"/>
                  <a:gd name="T69" fmla="*/ 5685 h 5927"/>
                  <a:gd name="T70" fmla="*/ 312 w 2647"/>
                  <a:gd name="T71" fmla="*/ 5456 h 5927"/>
                  <a:gd name="T72" fmla="*/ 128 w 2647"/>
                  <a:gd name="T73" fmla="*/ 5169 h 5927"/>
                  <a:gd name="T74" fmla="*/ 22 w 2647"/>
                  <a:gd name="T75" fmla="*/ 4839 h 5927"/>
                  <a:gd name="T76" fmla="*/ 0 w 2647"/>
                  <a:gd name="T77" fmla="*/ 1838 h 5927"/>
                  <a:gd name="T78" fmla="*/ 41 w 2647"/>
                  <a:gd name="T79" fmla="*/ 1686 h 5927"/>
                  <a:gd name="T80" fmla="*/ 148 w 2647"/>
                  <a:gd name="T81" fmla="*/ 1578 h 5927"/>
                  <a:gd name="T82" fmla="*/ 299 w 2647"/>
                  <a:gd name="T83" fmla="*/ 1537 h 5927"/>
                  <a:gd name="T84" fmla="*/ 312 w 2647"/>
                  <a:gd name="T85" fmla="*/ 153 h 5927"/>
                  <a:gd name="T86" fmla="*/ 380 w 2647"/>
                  <a:gd name="T87" fmla="*/ 45 h 5927"/>
                  <a:gd name="T88" fmla="*/ 504 w 2647"/>
                  <a:gd name="T89" fmla="*/ 0 h 5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47" h="5927">
                    <a:moveTo>
                      <a:pt x="299" y="1728"/>
                    </a:moveTo>
                    <a:lnTo>
                      <a:pt x="265" y="1733"/>
                    </a:lnTo>
                    <a:lnTo>
                      <a:pt x="236" y="1750"/>
                    </a:lnTo>
                    <a:lnTo>
                      <a:pt x="213" y="1773"/>
                    </a:lnTo>
                    <a:lnTo>
                      <a:pt x="196" y="1804"/>
                    </a:lnTo>
                    <a:lnTo>
                      <a:pt x="191" y="1838"/>
                    </a:lnTo>
                    <a:lnTo>
                      <a:pt x="191" y="4603"/>
                    </a:lnTo>
                    <a:lnTo>
                      <a:pt x="196" y="4711"/>
                    </a:lnTo>
                    <a:lnTo>
                      <a:pt x="213" y="4818"/>
                    </a:lnTo>
                    <a:lnTo>
                      <a:pt x="236" y="4920"/>
                    </a:lnTo>
                    <a:lnTo>
                      <a:pt x="270" y="5020"/>
                    </a:lnTo>
                    <a:lnTo>
                      <a:pt x="313" y="5113"/>
                    </a:lnTo>
                    <a:lnTo>
                      <a:pt x="364" y="5204"/>
                    </a:lnTo>
                    <a:lnTo>
                      <a:pt x="422" y="5286"/>
                    </a:lnTo>
                    <a:lnTo>
                      <a:pt x="488" y="5366"/>
                    </a:lnTo>
                    <a:lnTo>
                      <a:pt x="560" y="5438"/>
                    </a:lnTo>
                    <a:lnTo>
                      <a:pt x="638" y="5505"/>
                    </a:lnTo>
                    <a:lnTo>
                      <a:pt x="722" y="5562"/>
                    </a:lnTo>
                    <a:lnTo>
                      <a:pt x="813" y="5613"/>
                    </a:lnTo>
                    <a:lnTo>
                      <a:pt x="906" y="5656"/>
                    </a:lnTo>
                    <a:lnTo>
                      <a:pt x="1005" y="5690"/>
                    </a:lnTo>
                    <a:lnTo>
                      <a:pt x="1108" y="5714"/>
                    </a:lnTo>
                    <a:lnTo>
                      <a:pt x="1214" y="5730"/>
                    </a:lnTo>
                    <a:lnTo>
                      <a:pt x="1322" y="5736"/>
                    </a:lnTo>
                    <a:lnTo>
                      <a:pt x="1432" y="5730"/>
                    </a:lnTo>
                    <a:lnTo>
                      <a:pt x="1537" y="5714"/>
                    </a:lnTo>
                    <a:lnTo>
                      <a:pt x="1639" y="5690"/>
                    </a:lnTo>
                    <a:lnTo>
                      <a:pt x="1739" y="5656"/>
                    </a:lnTo>
                    <a:lnTo>
                      <a:pt x="1834" y="5613"/>
                    </a:lnTo>
                    <a:lnTo>
                      <a:pt x="1922" y="5562"/>
                    </a:lnTo>
                    <a:lnTo>
                      <a:pt x="2007" y="5505"/>
                    </a:lnTo>
                    <a:lnTo>
                      <a:pt x="2086" y="5438"/>
                    </a:lnTo>
                    <a:lnTo>
                      <a:pt x="2158" y="5366"/>
                    </a:lnTo>
                    <a:lnTo>
                      <a:pt x="2223" y="5286"/>
                    </a:lnTo>
                    <a:lnTo>
                      <a:pt x="2283" y="5204"/>
                    </a:lnTo>
                    <a:lnTo>
                      <a:pt x="2333" y="5113"/>
                    </a:lnTo>
                    <a:lnTo>
                      <a:pt x="2375" y="5020"/>
                    </a:lnTo>
                    <a:lnTo>
                      <a:pt x="2409" y="4920"/>
                    </a:lnTo>
                    <a:lnTo>
                      <a:pt x="2434" y="4818"/>
                    </a:lnTo>
                    <a:lnTo>
                      <a:pt x="2448" y="4711"/>
                    </a:lnTo>
                    <a:lnTo>
                      <a:pt x="2454" y="4603"/>
                    </a:lnTo>
                    <a:lnTo>
                      <a:pt x="2454" y="1838"/>
                    </a:lnTo>
                    <a:lnTo>
                      <a:pt x="2448" y="1804"/>
                    </a:lnTo>
                    <a:lnTo>
                      <a:pt x="2434" y="1773"/>
                    </a:lnTo>
                    <a:lnTo>
                      <a:pt x="2411" y="1750"/>
                    </a:lnTo>
                    <a:lnTo>
                      <a:pt x="2380" y="1733"/>
                    </a:lnTo>
                    <a:lnTo>
                      <a:pt x="2346" y="1728"/>
                    </a:lnTo>
                    <a:lnTo>
                      <a:pt x="299" y="1728"/>
                    </a:lnTo>
                    <a:close/>
                    <a:moveTo>
                      <a:pt x="504" y="193"/>
                    </a:moveTo>
                    <a:lnTo>
                      <a:pt x="501" y="193"/>
                    </a:lnTo>
                    <a:lnTo>
                      <a:pt x="499" y="197"/>
                    </a:lnTo>
                    <a:lnTo>
                      <a:pt x="497" y="198"/>
                    </a:lnTo>
                    <a:lnTo>
                      <a:pt x="497" y="1537"/>
                    </a:lnTo>
                    <a:lnTo>
                      <a:pt x="2148" y="1537"/>
                    </a:lnTo>
                    <a:lnTo>
                      <a:pt x="2148" y="198"/>
                    </a:lnTo>
                    <a:lnTo>
                      <a:pt x="2146" y="197"/>
                    </a:lnTo>
                    <a:lnTo>
                      <a:pt x="2144" y="193"/>
                    </a:lnTo>
                    <a:lnTo>
                      <a:pt x="2140" y="193"/>
                    </a:lnTo>
                    <a:lnTo>
                      <a:pt x="504" y="193"/>
                    </a:lnTo>
                    <a:close/>
                    <a:moveTo>
                      <a:pt x="504" y="0"/>
                    </a:moveTo>
                    <a:lnTo>
                      <a:pt x="2140" y="0"/>
                    </a:lnTo>
                    <a:lnTo>
                      <a:pt x="2187" y="5"/>
                    </a:lnTo>
                    <a:lnTo>
                      <a:pt x="2229" y="22"/>
                    </a:lnTo>
                    <a:lnTo>
                      <a:pt x="2265" y="45"/>
                    </a:lnTo>
                    <a:lnTo>
                      <a:pt x="2295" y="76"/>
                    </a:lnTo>
                    <a:lnTo>
                      <a:pt x="2319" y="112"/>
                    </a:lnTo>
                    <a:lnTo>
                      <a:pt x="2333" y="153"/>
                    </a:lnTo>
                    <a:lnTo>
                      <a:pt x="2339" y="198"/>
                    </a:lnTo>
                    <a:lnTo>
                      <a:pt x="2339" y="1537"/>
                    </a:lnTo>
                    <a:lnTo>
                      <a:pt x="2346" y="1537"/>
                    </a:lnTo>
                    <a:lnTo>
                      <a:pt x="2400" y="1542"/>
                    </a:lnTo>
                    <a:lnTo>
                      <a:pt x="2450" y="1555"/>
                    </a:lnTo>
                    <a:lnTo>
                      <a:pt x="2497" y="1578"/>
                    </a:lnTo>
                    <a:lnTo>
                      <a:pt x="2538" y="1607"/>
                    </a:lnTo>
                    <a:lnTo>
                      <a:pt x="2575" y="1643"/>
                    </a:lnTo>
                    <a:lnTo>
                      <a:pt x="2605" y="1686"/>
                    </a:lnTo>
                    <a:lnTo>
                      <a:pt x="2627" y="1733"/>
                    </a:lnTo>
                    <a:lnTo>
                      <a:pt x="2641" y="1784"/>
                    </a:lnTo>
                    <a:lnTo>
                      <a:pt x="2647" y="1838"/>
                    </a:lnTo>
                    <a:lnTo>
                      <a:pt x="2647" y="4603"/>
                    </a:lnTo>
                    <a:lnTo>
                      <a:pt x="2641" y="4722"/>
                    </a:lnTo>
                    <a:lnTo>
                      <a:pt x="2625" y="4839"/>
                    </a:lnTo>
                    <a:lnTo>
                      <a:pt x="2598" y="4955"/>
                    </a:lnTo>
                    <a:lnTo>
                      <a:pt x="2564" y="5065"/>
                    </a:lnTo>
                    <a:lnTo>
                      <a:pt x="2519" y="5169"/>
                    </a:lnTo>
                    <a:lnTo>
                      <a:pt x="2465" y="5270"/>
                    </a:lnTo>
                    <a:lnTo>
                      <a:pt x="2403" y="5366"/>
                    </a:lnTo>
                    <a:lnTo>
                      <a:pt x="2335" y="5456"/>
                    </a:lnTo>
                    <a:lnTo>
                      <a:pt x="2257" y="5539"/>
                    </a:lnTo>
                    <a:lnTo>
                      <a:pt x="2175" y="5615"/>
                    </a:lnTo>
                    <a:lnTo>
                      <a:pt x="2086" y="5685"/>
                    </a:lnTo>
                    <a:lnTo>
                      <a:pt x="1991" y="5746"/>
                    </a:lnTo>
                    <a:lnTo>
                      <a:pt x="1890" y="5799"/>
                    </a:lnTo>
                    <a:lnTo>
                      <a:pt x="1784" y="5844"/>
                    </a:lnTo>
                    <a:lnTo>
                      <a:pt x="1674" y="5880"/>
                    </a:lnTo>
                    <a:lnTo>
                      <a:pt x="1560" y="5905"/>
                    </a:lnTo>
                    <a:lnTo>
                      <a:pt x="1443" y="5921"/>
                    </a:lnTo>
                    <a:lnTo>
                      <a:pt x="1322" y="5927"/>
                    </a:lnTo>
                    <a:lnTo>
                      <a:pt x="1202" y="5921"/>
                    </a:lnTo>
                    <a:lnTo>
                      <a:pt x="1085" y="5905"/>
                    </a:lnTo>
                    <a:lnTo>
                      <a:pt x="971" y="5880"/>
                    </a:lnTo>
                    <a:lnTo>
                      <a:pt x="861" y="5844"/>
                    </a:lnTo>
                    <a:lnTo>
                      <a:pt x="757" y="5799"/>
                    </a:lnTo>
                    <a:lnTo>
                      <a:pt x="656" y="5746"/>
                    </a:lnTo>
                    <a:lnTo>
                      <a:pt x="560" y="5685"/>
                    </a:lnTo>
                    <a:lnTo>
                      <a:pt x="470" y="5615"/>
                    </a:lnTo>
                    <a:lnTo>
                      <a:pt x="387" y="5539"/>
                    </a:lnTo>
                    <a:lnTo>
                      <a:pt x="312" y="5456"/>
                    </a:lnTo>
                    <a:lnTo>
                      <a:pt x="241" y="5366"/>
                    </a:lnTo>
                    <a:lnTo>
                      <a:pt x="180" y="5270"/>
                    </a:lnTo>
                    <a:lnTo>
                      <a:pt x="128" y="5169"/>
                    </a:lnTo>
                    <a:lnTo>
                      <a:pt x="83" y="5065"/>
                    </a:lnTo>
                    <a:lnTo>
                      <a:pt x="47" y="4955"/>
                    </a:lnTo>
                    <a:lnTo>
                      <a:pt x="22" y="4839"/>
                    </a:lnTo>
                    <a:lnTo>
                      <a:pt x="5" y="4722"/>
                    </a:lnTo>
                    <a:lnTo>
                      <a:pt x="0" y="4603"/>
                    </a:lnTo>
                    <a:lnTo>
                      <a:pt x="0" y="1838"/>
                    </a:lnTo>
                    <a:lnTo>
                      <a:pt x="4" y="1784"/>
                    </a:lnTo>
                    <a:lnTo>
                      <a:pt x="18" y="1733"/>
                    </a:lnTo>
                    <a:lnTo>
                      <a:pt x="41" y="1686"/>
                    </a:lnTo>
                    <a:lnTo>
                      <a:pt x="70" y="1643"/>
                    </a:lnTo>
                    <a:lnTo>
                      <a:pt x="106" y="1607"/>
                    </a:lnTo>
                    <a:lnTo>
                      <a:pt x="148" y="1578"/>
                    </a:lnTo>
                    <a:lnTo>
                      <a:pt x="195" y="1555"/>
                    </a:lnTo>
                    <a:lnTo>
                      <a:pt x="247" y="1542"/>
                    </a:lnTo>
                    <a:lnTo>
                      <a:pt x="299" y="1537"/>
                    </a:lnTo>
                    <a:lnTo>
                      <a:pt x="306" y="1537"/>
                    </a:lnTo>
                    <a:lnTo>
                      <a:pt x="306" y="198"/>
                    </a:lnTo>
                    <a:lnTo>
                      <a:pt x="312" y="153"/>
                    </a:lnTo>
                    <a:lnTo>
                      <a:pt x="326" y="112"/>
                    </a:lnTo>
                    <a:lnTo>
                      <a:pt x="350" y="76"/>
                    </a:lnTo>
                    <a:lnTo>
                      <a:pt x="380" y="45"/>
                    </a:lnTo>
                    <a:lnTo>
                      <a:pt x="418" y="22"/>
                    </a:lnTo>
                    <a:lnTo>
                      <a:pt x="459" y="5"/>
                    </a:lnTo>
                    <a:lnTo>
                      <a:pt x="504" y="0"/>
                    </a:lnTo>
                    <a:close/>
                  </a:path>
                </a:pathLst>
              </a:custGeom>
              <a:grpFill/>
              <a:ln w="0">
                <a:noFill/>
                <a:prstDash val="solid"/>
                <a:round/>
              </a:ln>
            </p:spPr>
            <p:txBody>
              <a:bodyPr vert="horz" wrap="square" lIns="68580" tIns="34290" rIns="68580" bIns="34290" numCol="1" anchor="t" anchorCtr="0" compatLnSpc="1"/>
              <a:lstStyle/>
              <a:p>
                <a:endParaRPr lang="en-US" sz="1200">
                  <a:solidFill>
                    <a:schemeClr val="bg1"/>
                  </a:solidFill>
                  <a:latin typeface="Calibri" panose="020F0502020204030204" pitchFamily="34" charset="0"/>
                  <a:cs typeface="Calibri" panose="020F0502020204030204" pitchFamily="34" charset="0"/>
                </a:endParaRPr>
              </a:p>
            </p:txBody>
          </p:sp>
          <p:sp>
            <p:nvSpPr>
              <p:cNvPr id="69" name="Freeform 14"/>
              <p:cNvSpPr/>
              <p:nvPr/>
            </p:nvSpPr>
            <p:spPr bwMode="auto">
              <a:xfrm>
                <a:off x="3360" y="174"/>
                <a:ext cx="96" cy="301"/>
              </a:xfrm>
              <a:custGeom>
                <a:avLst/>
                <a:gdLst>
                  <a:gd name="T0" fmla="*/ 96 w 193"/>
                  <a:gd name="T1" fmla="*/ 0 h 603"/>
                  <a:gd name="T2" fmla="*/ 126 w 193"/>
                  <a:gd name="T3" fmla="*/ 6 h 603"/>
                  <a:gd name="T4" fmla="*/ 153 w 193"/>
                  <a:gd name="T5" fmla="*/ 20 h 603"/>
                  <a:gd name="T6" fmla="*/ 173 w 193"/>
                  <a:gd name="T7" fmla="*/ 40 h 603"/>
                  <a:gd name="T8" fmla="*/ 188 w 193"/>
                  <a:gd name="T9" fmla="*/ 67 h 603"/>
                  <a:gd name="T10" fmla="*/ 193 w 193"/>
                  <a:gd name="T11" fmla="*/ 98 h 603"/>
                  <a:gd name="T12" fmla="*/ 193 w 193"/>
                  <a:gd name="T13" fmla="*/ 507 h 603"/>
                  <a:gd name="T14" fmla="*/ 188 w 193"/>
                  <a:gd name="T15" fmla="*/ 538 h 603"/>
                  <a:gd name="T16" fmla="*/ 173 w 193"/>
                  <a:gd name="T17" fmla="*/ 563 h 603"/>
                  <a:gd name="T18" fmla="*/ 153 w 193"/>
                  <a:gd name="T19" fmla="*/ 585 h 603"/>
                  <a:gd name="T20" fmla="*/ 126 w 193"/>
                  <a:gd name="T21" fmla="*/ 597 h 603"/>
                  <a:gd name="T22" fmla="*/ 96 w 193"/>
                  <a:gd name="T23" fmla="*/ 603 h 603"/>
                  <a:gd name="T24" fmla="*/ 67 w 193"/>
                  <a:gd name="T25" fmla="*/ 597 h 603"/>
                  <a:gd name="T26" fmla="*/ 40 w 193"/>
                  <a:gd name="T27" fmla="*/ 585 h 603"/>
                  <a:gd name="T28" fmla="*/ 18 w 193"/>
                  <a:gd name="T29" fmla="*/ 563 h 603"/>
                  <a:gd name="T30" fmla="*/ 6 w 193"/>
                  <a:gd name="T31" fmla="*/ 538 h 603"/>
                  <a:gd name="T32" fmla="*/ 0 w 193"/>
                  <a:gd name="T33" fmla="*/ 507 h 603"/>
                  <a:gd name="T34" fmla="*/ 0 w 193"/>
                  <a:gd name="T35" fmla="*/ 98 h 603"/>
                  <a:gd name="T36" fmla="*/ 6 w 193"/>
                  <a:gd name="T37" fmla="*/ 67 h 603"/>
                  <a:gd name="T38" fmla="*/ 18 w 193"/>
                  <a:gd name="T39" fmla="*/ 40 h 603"/>
                  <a:gd name="T40" fmla="*/ 40 w 193"/>
                  <a:gd name="T41" fmla="*/ 20 h 603"/>
                  <a:gd name="T42" fmla="*/ 67 w 193"/>
                  <a:gd name="T43" fmla="*/ 6 h 603"/>
                  <a:gd name="T44" fmla="*/ 96 w 193"/>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603">
                    <a:moveTo>
                      <a:pt x="96" y="0"/>
                    </a:moveTo>
                    <a:lnTo>
                      <a:pt x="126" y="6"/>
                    </a:lnTo>
                    <a:lnTo>
                      <a:pt x="153" y="20"/>
                    </a:lnTo>
                    <a:lnTo>
                      <a:pt x="173" y="40"/>
                    </a:lnTo>
                    <a:lnTo>
                      <a:pt x="188" y="67"/>
                    </a:lnTo>
                    <a:lnTo>
                      <a:pt x="193" y="98"/>
                    </a:lnTo>
                    <a:lnTo>
                      <a:pt x="193" y="507"/>
                    </a:lnTo>
                    <a:lnTo>
                      <a:pt x="188" y="538"/>
                    </a:lnTo>
                    <a:lnTo>
                      <a:pt x="173" y="563"/>
                    </a:lnTo>
                    <a:lnTo>
                      <a:pt x="153" y="585"/>
                    </a:lnTo>
                    <a:lnTo>
                      <a:pt x="126" y="597"/>
                    </a:lnTo>
                    <a:lnTo>
                      <a:pt x="96" y="603"/>
                    </a:lnTo>
                    <a:lnTo>
                      <a:pt x="67" y="597"/>
                    </a:lnTo>
                    <a:lnTo>
                      <a:pt x="40" y="585"/>
                    </a:lnTo>
                    <a:lnTo>
                      <a:pt x="18" y="563"/>
                    </a:lnTo>
                    <a:lnTo>
                      <a:pt x="6" y="538"/>
                    </a:lnTo>
                    <a:lnTo>
                      <a:pt x="0" y="507"/>
                    </a:lnTo>
                    <a:lnTo>
                      <a:pt x="0" y="98"/>
                    </a:lnTo>
                    <a:lnTo>
                      <a:pt x="6" y="67"/>
                    </a:lnTo>
                    <a:lnTo>
                      <a:pt x="18" y="40"/>
                    </a:lnTo>
                    <a:lnTo>
                      <a:pt x="40" y="20"/>
                    </a:lnTo>
                    <a:lnTo>
                      <a:pt x="67" y="6"/>
                    </a:lnTo>
                    <a:lnTo>
                      <a:pt x="96" y="0"/>
                    </a:lnTo>
                    <a:close/>
                  </a:path>
                </a:pathLst>
              </a:custGeom>
              <a:grpFill/>
              <a:ln w="0">
                <a:noFill/>
                <a:prstDash val="solid"/>
                <a:round/>
              </a:ln>
            </p:spPr>
            <p:txBody>
              <a:bodyPr vert="horz" wrap="square" lIns="68580" tIns="34290" rIns="68580" bIns="34290" numCol="1" anchor="t" anchorCtr="0" compatLnSpc="1"/>
              <a:lstStyle/>
              <a:p>
                <a:endParaRPr lang="en-US" sz="1200">
                  <a:solidFill>
                    <a:schemeClr val="bg1"/>
                  </a:solidFill>
                  <a:latin typeface="Calibri" panose="020F0502020204030204" pitchFamily="34" charset="0"/>
                  <a:cs typeface="Calibri" panose="020F0502020204030204" pitchFamily="34" charset="0"/>
                </a:endParaRPr>
              </a:p>
            </p:txBody>
          </p:sp>
          <p:sp>
            <p:nvSpPr>
              <p:cNvPr id="70" name="Freeform 15"/>
              <p:cNvSpPr/>
              <p:nvPr/>
            </p:nvSpPr>
            <p:spPr bwMode="auto">
              <a:xfrm>
                <a:off x="3871" y="174"/>
                <a:ext cx="96" cy="301"/>
              </a:xfrm>
              <a:custGeom>
                <a:avLst/>
                <a:gdLst>
                  <a:gd name="T0" fmla="*/ 95 w 191"/>
                  <a:gd name="T1" fmla="*/ 0 h 603"/>
                  <a:gd name="T2" fmla="*/ 126 w 191"/>
                  <a:gd name="T3" fmla="*/ 6 h 603"/>
                  <a:gd name="T4" fmla="*/ 153 w 191"/>
                  <a:gd name="T5" fmla="*/ 20 h 603"/>
                  <a:gd name="T6" fmla="*/ 173 w 191"/>
                  <a:gd name="T7" fmla="*/ 40 h 603"/>
                  <a:gd name="T8" fmla="*/ 187 w 191"/>
                  <a:gd name="T9" fmla="*/ 67 h 603"/>
                  <a:gd name="T10" fmla="*/ 191 w 191"/>
                  <a:gd name="T11" fmla="*/ 98 h 603"/>
                  <a:gd name="T12" fmla="*/ 191 w 191"/>
                  <a:gd name="T13" fmla="*/ 507 h 603"/>
                  <a:gd name="T14" fmla="*/ 187 w 191"/>
                  <a:gd name="T15" fmla="*/ 538 h 603"/>
                  <a:gd name="T16" fmla="*/ 173 w 191"/>
                  <a:gd name="T17" fmla="*/ 563 h 603"/>
                  <a:gd name="T18" fmla="*/ 153 w 191"/>
                  <a:gd name="T19" fmla="*/ 585 h 603"/>
                  <a:gd name="T20" fmla="*/ 126 w 191"/>
                  <a:gd name="T21" fmla="*/ 597 h 603"/>
                  <a:gd name="T22" fmla="*/ 95 w 191"/>
                  <a:gd name="T23" fmla="*/ 603 h 603"/>
                  <a:gd name="T24" fmla="*/ 64 w 191"/>
                  <a:gd name="T25" fmla="*/ 597 h 603"/>
                  <a:gd name="T26" fmla="*/ 39 w 191"/>
                  <a:gd name="T27" fmla="*/ 585 h 603"/>
                  <a:gd name="T28" fmla="*/ 18 w 191"/>
                  <a:gd name="T29" fmla="*/ 563 h 603"/>
                  <a:gd name="T30" fmla="*/ 5 w 191"/>
                  <a:gd name="T31" fmla="*/ 538 h 603"/>
                  <a:gd name="T32" fmla="*/ 0 w 191"/>
                  <a:gd name="T33" fmla="*/ 507 h 603"/>
                  <a:gd name="T34" fmla="*/ 0 w 191"/>
                  <a:gd name="T35" fmla="*/ 98 h 603"/>
                  <a:gd name="T36" fmla="*/ 5 w 191"/>
                  <a:gd name="T37" fmla="*/ 67 h 603"/>
                  <a:gd name="T38" fmla="*/ 18 w 191"/>
                  <a:gd name="T39" fmla="*/ 40 h 603"/>
                  <a:gd name="T40" fmla="*/ 39 w 191"/>
                  <a:gd name="T41" fmla="*/ 20 h 603"/>
                  <a:gd name="T42" fmla="*/ 64 w 191"/>
                  <a:gd name="T43" fmla="*/ 6 h 603"/>
                  <a:gd name="T44" fmla="*/ 95 w 191"/>
                  <a:gd name="T4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603">
                    <a:moveTo>
                      <a:pt x="95" y="0"/>
                    </a:moveTo>
                    <a:lnTo>
                      <a:pt x="126" y="6"/>
                    </a:lnTo>
                    <a:lnTo>
                      <a:pt x="153" y="20"/>
                    </a:lnTo>
                    <a:lnTo>
                      <a:pt x="173" y="40"/>
                    </a:lnTo>
                    <a:lnTo>
                      <a:pt x="187" y="67"/>
                    </a:lnTo>
                    <a:lnTo>
                      <a:pt x="191" y="98"/>
                    </a:lnTo>
                    <a:lnTo>
                      <a:pt x="191" y="507"/>
                    </a:lnTo>
                    <a:lnTo>
                      <a:pt x="187" y="538"/>
                    </a:lnTo>
                    <a:lnTo>
                      <a:pt x="173" y="563"/>
                    </a:lnTo>
                    <a:lnTo>
                      <a:pt x="153" y="585"/>
                    </a:lnTo>
                    <a:lnTo>
                      <a:pt x="126" y="597"/>
                    </a:lnTo>
                    <a:lnTo>
                      <a:pt x="95" y="603"/>
                    </a:lnTo>
                    <a:lnTo>
                      <a:pt x="64" y="597"/>
                    </a:lnTo>
                    <a:lnTo>
                      <a:pt x="39" y="585"/>
                    </a:lnTo>
                    <a:lnTo>
                      <a:pt x="18" y="563"/>
                    </a:lnTo>
                    <a:lnTo>
                      <a:pt x="5" y="538"/>
                    </a:lnTo>
                    <a:lnTo>
                      <a:pt x="0" y="507"/>
                    </a:lnTo>
                    <a:lnTo>
                      <a:pt x="0" y="98"/>
                    </a:lnTo>
                    <a:lnTo>
                      <a:pt x="5" y="67"/>
                    </a:lnTo>
                    <a:lnTo>
                      <a:pt x="18" y="40"/>
                    </a:lnTo>
                    <a:lnTo>
                      <a:pt x="39" y="20"/>
                    </a:lnTo>
                    <a:lnTo>
                      <a:pt x="64" y="6"/>
                    </a:lnTo>
                    <a:lnTo>
                      <a:pt x="95" y="0"/>
                    </a:lnTo>
                    <a:close/>
                  </a:path>
                </a:pathLst>
              </a:custGeom>
              <a:grpFill/>
              <a:ln w="0">
                <a:noFill/>
                <a:prstDash val="solid"/>
                <a:round/>
              </a:ln>
            </p:spPr>
            <p:txBody>
              <a:bodyPr vert="horz" wrap="square" lIns="68580" tIns="34290" rIns="68580" bIns="34290" numCol="1" anchor="t" anchorCtr="0" compatLnSpc="1"/>
              <a:lstStyle/>
              <a:p>
                <a:endParaRPr lang="en-US" sz="1200">
                  <a:solidFill>
                    <a:schemeClr val="bg1"/>
                  </a:solidFill>
                  <a:latin typeface="Calibri" panose="020F0502020204030204" pitchFamily="34" charset="0"/>
                  <a:cs typeface="Calibri" panose="020F0502020204030204" pitchFamily="34" charset="0"/>
                </a:endParaRPr>
              </a:p>
            </p:txBody>
          </p:sp>
          <p:sp>
            <p:nvSpPr>
              <p:cNvPr id="71" name="Freeform 16"/>
              <p:cNvSpPr>
                <a:spLocks noEditPoints="1"/>
              </p:cNvSpPr>
              <p:nvPr/>
            </p:nvSpPr>
            <p:spPr bwMode="auto">
              <a:xfrm>
                <a:off x="3206" y="1199"/>
                <a:ext cx="915" cy="1222"/>
              </a:xfrm>
              <a:custGeom>
                <a:avLst/>
                <a:gdLst>
                  <a:gd name="T0" fmla="*/ 827 w 1829"/>
                  <a:gd name="T1" fmla="*/ 2080 h 2444"/>
                  <a:gd name="T2" fmla="*/ 827 w 1829"/>
                  <a:gd name="T3" fmla="*/ 2208 h 2444"/>
                  <a:gd name="T4" fmla="*/ 948 w 1829"/>
                  <a:gd name="T5" fmla="*/ 2248 h 2444"/>
                  <a:gd name="T6" fmla="*/ 1023 w 1829"/>
                  <a:gd name="T7" fmla="*/ 2145 h 2444"/>
                  <a:gd name="T8" fmla="*/ 948 w 1829"/>
                  <a:gd name="T9" fmla="*/ 2040 h 2444"/>
                  <a:gd name="T10" fmla="*/ 236 w 1829"/>
                  <a:gd name="T11" fmla="*/ 1032 h 2444"/>
                  <a:gd name="T12" fmla="*/ 196 w 1829"/>
                  <a:gd name="T13" fmla="*/ 1155 h 2444"/>
                  <a:gd name="T14" fmla="*/ 301 w 1829"/>
                  <a:gd name="T15" fmla="*/ 1229 h 2444"/>
                  <a:gd name="T16" fmla="*/ 404 w 1829"/>
                  <a:gd name="T17" fmla="*/ 1155 h 2444"/>
                  <a:gd name="T18" fmla="*/ 364 w 1829"/>
                  <a:gd name="T19" fmla="*/ 1032 h 2444"/>
                  <a:gd name="T20" fmla="*/ 1420 w 1829"/>
                  <a:gd name="T21" fmla="*/ 1025 h 2444"/>
                  <a:gd name="T22" fmla="*/ 913 w 1829"/>
                  <a:gd name="T23" fmla="*/ 0 h 2444"/>
                  <a:gd name="T24" fmla="*/ 933 w 1829"/>
                  <a:gd name="T25" fmla="*/ 2 h 2444"/>
                  <a:gd name="T26" fmla="*/ 951 w 1829"/>
                  <a:gd name="T27" fmla="*/ 8 h 2444"/>
                  <a:gd name="T28" fmla="*/ 967 w 1829"/>
                  <a:gd name="T29" fmla="*/ 17 h 2444"/>
                  <a:gd name="T30" fmla="*/ 982 w 1829"/>
                  <a:gd name="T31" fmla="*/ 29 h 2444"/>
                  <a:gd name="T32" fmla="*/ 1317 w 1829"/>
                  <a:gd name="T33" fmla="*/ 403 h 2444"/>
                  <a:gd name="T34" fmla="*/ 1268 w 1829"/>
                  <a:gd name="T35" fmla="*/ 487 h 2444"/>
                  <a:gd name="T36" fmla="*/ 1173 w 1829"/>
                  <a:gd name="T37" fmla="*/ 487 h 2444"/>
                  <a:gd name="T38" fmla="*/ 1299 w 1829"/>
                  <a:gd name="T39" fmla="*/ 1212 h 2444"/>
                  <a:gd name="T40" fmla="*/ 1227 w 1829"/>
                  <a:gd name="T41" fmla="*/ 1120 h 2444"/>
                  <a:gd name="T42" fmla="*/ 1267 w 1829"/>
                  <a:gd name="T43" fmla="*/ 633 h 2444"/>
                  <a:gd name="T44" fmla="*/ 1762 w 1829"/>
                  <a:gd name="T45" fmla="*/ 619 h 2444"/>
                  <a:gd name="T46" fmla="*/ 1829 w 1829"/>
                  <a:gd name="T47" fmla="*/ 711 h 2444"/>
                  <a:gd name="T48" fmla="*/ 1789 w 1829"/>
                  <a:gd name="T49" fmla="*/ 1198 h 2444"/>
                  <a:gd name="T50" fmla="*/ 1009 w 1829"/>
                  <a:gd name="T51" fmla="*/ 1775 h 2444"/>
                  <a:gd name="T52" fmla="*/ 1140 w 1829"/>
                  <a:gd name="T53" fmla="*/ 1946 h 2444"/>
                  <a:gd name="T54" fmla="*/ 1214 w 1829"/>
                  <a:gd name="T55" fmla="*/ 2145 h 2444"/>
                  <a:gd name="T56" fmla="*/ 1144 w 1829"/>
                  <a:gd name="T57" fmla="*/ 2338 h 2444"/>
                  <a:gd name="T58" fmla="*/ 967 w 1829"/>
                  <a:gd name="T59" fmla="*/ 2441 h 2444"/>
                  <a:gd name="T60" fmla="*/ 762 w 1829"/>
                  <a:gd name="T61" fmla="*/ 2405 h 2444"/>
                  <a:gd name="T62" fmla="*/ 632 w 1829"/>
                  <a:gd name="T63" fmla="*/ 2250 h 2444"/>
                  <a:gd name="T64" fmla="*/ 632 w 1829"/>
                  <a:gd name="T65" fmla="*/ 2037 h 2444"/>
                  <a:gd name="T66" fmla="*/ 769 w 1829"/>
                  <a:gd name="T67" fmla="*/ 1882 h 2444"/>
                  <a:gd name="T68" fmla="*/ 391 w 1829"/>
                  <a:gd name="T69" fmla="*/ 1407 h 2444"/>
                  <a:gd name="T70" fmla="*/ 195 w 1829"/>
                  <a:gd name="T71" fmla="*/ 1402 h 2444"/>
                  <a:gd name="T72" fmla="*/ 41 w 1829"/>
                  <a:gd name="T73" fmla="*/ 1272 h 2444"/>
                  <a:gd name="T74" fmla="*/ 5 w 1829"/>
                  <a:gd name="T75" fmla="*/ 1066 h 2444"/>
                  <a:gd name="T76" fmla="*/ 106 w 1829"/>
                  <a:gd name="T77" fmla="*/ 890 h 2444"/>
                  <a:gd name="T78" fmla="*/ 301 w 1829"/>
                  <a:gd name="T79" fmla="*/ 819 h 2444"/>
                  <a:gd name="T80" fmla="*/ 494 w 1829"/>
                  <a:gd name="T81" fmla="*/ 890 h 2444"/>
                  <a:gd name="T82" fmla="*/ 596 w 1829"/>
                  <a:gd name="T83" fmla="*/ 1066 h 2444"/>
                  <a:gd name="T84" fmla="*/ 569 w 1829"/>
                  <a:gd name="T85" fmla="*/ 1254 h 2444"/>
                  <a:gd name="T86" fmla="*/ 654 w 1829"/>
                  <a:gd name="T87" fmla="*/ 487 h 2444"/>
                  <a:gd name="T88" fmla="*/ 560 w 1829"/>
                  <a:gd name="T89" fmla="*/ 487 h 2444"/>
                  <a:gd name="T90" fmla="*/ 512 w 1829"/>
                  <a:gd name="T91" fmla="*/ 403 h 2444"/>
                  <a:gd name="T92" fmla="*/ 847 w 1829"/>
                  <a:gd name="T93" fmla="*/ 27 h 2444"/>
                  <a:gd name="T94" fmla="*/ 861 w 1829"/>
                  <a:gd name="T95" fmla="*/ 17 h 2444"/>
                  <a:gd name="T96" fmla="*/ 877 w 1829"/>
                  <a:gd name="T97" fmla="*/ 8 h 2444"/>
                  <a:gd name="T98" fmla="*/ 895 w 1829"/>
                  <a:gd name="T99" fmla="*/ 2 h 2444"/>
                  <a:gd name="T100" fmla="*/ 913 w 1829"/>
                  <a:gd name="T101"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9" h="2444">
                    <a:moveTo>
                      <a:pt x="913" y="2035"/>
                    </a:moveTo>
                    <a:lnTo>
                      <a:pt x="879" y="2040"/>
                    </a:lnTo>
                    <a:lnTo>
                      <a:pt x="850" y="2057"/>
                    </a:lnTo>
                    <a:lnTo>
                      <a:pt x="827" y="2080"/>
                    </a:lnTo>
                    <a:lnTo>
                      <a:pt x="811" y="2111"/>
                    </a:lnTo>
                    <a:lnTo>
                      <a:pt x="805" y="2145"/>
                    </a:lnTo>
                    <a:lnTo>
                      <a:pt x="811" y="2179"/>
                    </a:lnTo>
                    <a:lnTo>
                      <a:pt x="827" y="2208"/>
                    </a:lnTo>
                    <a:lnTo>
                      <a:pt x="850" y="2231"/>
                    </a:lnTo>
                    <a:lnTo>
                      <a:pt x="879" y="2248"/>
                    </a:lnTo>
                    <a:lnTo>
                      <a:pt x="913" y="2253"/>
                    </a:lnTo>
                    <a:lnTo>
                      <a:pt x="948" y="2248"/>
                    </a:lnTo>
                    <a:lnTo>
                      <a:pt x="978" y="2231"/>
                    </a:lnTo>
                    <a:lnTo>
                      <a:pt x="1002" y="2208"/>
                    </a:lnTo>
                    <a:lnTo>
                      <a:pt x="1016" y="2179"/>
                    </a:lnTo>
                    <a:lnTo>
                      <a:pt x="1023" y="2145"/>
                    </a:lnTo>
                    <a:lnTo>
                      <a:pt x="1016" y="2111"/>
                    </a:lnTo>
                    <a:lnTo>
                      <a:pt x="1002" y="2080"/>
                    </a:lnTo>
                    <a:lnTo>
                      <a:pt x="978" y="2057"/>
                    </a:lnTo>
                    <a:lnTo>
                      <a:pt x="948" y="2040"/>
                    </a:lnTo>
                    <a:lnTo>
                      <a:pt x="913" y="2035"/>
                    </a:lnTo>
                    <a:close/>
                    <a:moveTo>
                      <a:pt x="301" y="1012"/>
                    </a:moveTo>
                    <a:lnTo>
                      <a:pt x="267" y="1018"/>
                    </a:lnTo>
                    <a:lnTo>
                      <a:pt x="236" y="1032"/>
                    </a:lnTo>
                    <a:lnTo>
                      <a:pt x="213" y="1056"/>
                    </a:lnTo>
                    <a:lnTo>
                      <a:pt x="196" y="1086"/>
                    </a:lnTo>
                    <a:lnTo>
                      <a:pt x="191" y="1120"/>
                    </a:lnTo>
                    <a:lnTo>
                      <a:pt x="196" y="1155"/>
                    </a:lnTo>
                    <a:lnTo>
                      <a:pt x="213" y="1184"/>
                    </a:lnTo>
                    <a:lnTo>
                      <a:pt x="236" y="1209"/>
                    </a:lnTo>
                    <a:lnTo>
                      <a:pt x="267" y="1223"/>
                    </a:lnTo>
                    <a:lnTo>
                      <a:pt x="301" y="1229"/>
                    </a:lnTo>
                    <a:lnTo>
                      <a:pt x="335" y="1223"/>
                    </a:lnTo>
                    <a:lnTo>
                      <a:pt x="364" y="1209"/>
                    </a:lnTo>
                    <a:lnTo>
                      <a:pt x="387" y="1184"/>
                    </a:lnTo>
                    <a:lnTo>
                      <a:pt x="404" y="1155"/>
                    </a:lnTo>
                    <a:lnTo>
                      <a:pt x="409" y="1120"/>
                    </a:lnTo>
                    <a:lnTo>
                      <a:pt x="404" y="1086"/>
                    </a:lnTo>
                    <a:lnTo>
                      <a:pt x="387" y="1056"/>
                    </a:lnTo>
                    <a:lnTo>
                      <a:pt x="364" y="1032"/>
                    </a:lnTo>
                    <a:lnTo>
                      <a:pt x="335" y="1018"/>
                    </a:lnTo>
                    <a:lnTo>
                      <a:pt x="301" y="1012"/>
                    </a:lnTo>
                    <a:close/>
                    <a:moveTo>
                      <a:pt x="1420" y="807"/>
                    </a:moveTo>
                    <a:lnTo>
                      <a:pt x="1420" y="1025"/>
                    </a:lnTo>
                    <a:lnTo>
                      <a:pt x="1636" y="1025"/>
                    </a:lnTo>
                    <a:lnTo>
                      <a:pt x="1636" y="807"/>
                    </a:lnTo>
                    <a:lnTo>
                      <a:pt x="1420" y="807"/>
                    </a:lnTo>
                    <a:close/>
                    <a:moveTo>
                      <a:pt x="913" y="0"/>
                    </a:moveTo>
                    <a:lnTo>
                      <a:pt x="915" y="0"/>
                    </a:lnTo>
                    <a:lnTo>
                      <a:pt x="922" y="0"/>
                    </a:lnTo>
                    <a:lnTo>
                      <a:pt x="928" y="2"/>
                    </a:lnTo>
                    <a:lnTo>
                      <a:pt x="933" y="2"/>
                    </a:lnTo>
                    <a:lnTo>
                      <a:pt x="937" y="4"/>
                    </a:lnTo>
                    <a:lnTo>
                      <a:pt x="942" y="4"/>
                    </a:lnTo>
                    <a:lnTo>
                      <a:pt x="946" y="6"/>
                    </a:lnTo>
                    <a:lnTo>
                      <a:pt x="951" y="8"/>
                    </a:lnTo>
                    <a:lnTo>
                      <a:pt x="955" y="9"/>
                    </a:lnTo>
                    <a:lnTo>
                      <a:pt x="958" y="11"/>
                    </a:lnTo>
                    <a:lnTo>
                      <a:pt x="964" y="15"/>
                    </a:lnTo>
                    <a:lnTo>
                      <a:pt x="967" y="17"/>
                    </a:lnTo>
                    <a:lnTo>
                      <a:pt x="971" y="20"/>
                    </a:lnTo>
                    <a:lnTo>
                      <a:pt x="975" y="22"/>
                    </a:lnTo>
                    <a:lnTo>
                      <a:pt x="982" y="27"/>
                    </a:lnTo>
                    <a:lnTo>
                      <a:pt x="982" y="29"/>
                    </a:lnTo>
                    <a:lnTo>
                      <a:pt x="1288" y="336"/>
                    </a:lnTo>
                    <a:lnTo>
                      <a:pt x="1304" y="356"/>
                    </a:lnTo>
                    <a:lnTo>
                      <a:pt x="1313" y="379"/>
                    </a:lnTo>
                    <a:lnTo>
                      <a:pt x="1317" y="403"/>
                    </a:lnTo>
                    <a:lnTo>
                      <a:pt x="1313" y="428"/>
                    </a:lnTo>
                    <a:lnTo>
                      <a:pt x="1304" y="451"/>
                    </a:lnTo>
                    <a:lnTo>
                      <a:pt x="1288" y="471"/>
                    </a:lnTo>
                    <a:lnTo>
                      <a:pt x="1268" y="487"/>
                    </a:lnTo>
                    <a:lnTo>
                      <a:pt x="1245" y="496"/>
                    </a:lnTo>
                    <a:lnTo>
                      <a:pt x="1221" y="500"/>
                    </a:lnTo>
                    <a:lnTo>
                      <a:pt x="1196" y="496"/>
                    </a:lnTo>
                    <a:lnTo>
                      <a:pt x="1173" y="487"/>
                    </a:lnTo>
                    <a:lnTo>
                      <a:pt x="1153" y="471"/>
                    </a:lnTo>
                    <a:lnTo>
                      <a:pt x="1009" y="329"/>
                    </a:lnTo>
                    <a:lnTo>
                      <a:pt x="1009" y="1503"/>
                    </a:lnTo>
                    <a:lnTo>
                      <a:pt x="1299" y="1212"/>
                    </a:lnTo>
                    <a:lnTo>
                      <a:pt x="1270" y="1200"/>
                    </a:lnTo>
                    <a:lnTo>
                      <a:pt x="1247" y="1180"/>
                    </a:lnTo>
                    <a:lnTo>
                      <a:pt x="1232" y="1153"/>
                    </a:lnTo>
                    <a:lnTo>
                      <a:pt x="1227" y="1120"/>
                    </a:lnTo>
                    <a:lnTo>
                      <a:pt x="1227" y="711"/>
                    </a:lnTo>
                    <a:lnTo>
                      <a:pt x="1232" y="680"/>
                    </a:lnTo>
                    <a:lnTo>
                      <a:pt x="1245" y="653"/>
                    </a:lnTo>
                    <a:lnTo>
                      <a:pt x="1267" y="633"/>
                    </a:lnTo>
                    <a:lnTo>
                      <a:pt x="1292" y="619"/>
                    </a:lnTo>
                    <a:lnTo>
                      <a:pt x="1322" y="615"/>
                    </a:lnTo>
                    <a:lnTo>
                      <a:pt x="1731" y="615"/>
                    </a:lnTo>
                    <a:lnTo>
                      <a:pt x="1762" y="619"/>
                    </a:lnTo>
                    <a:lnTo>
                      <a:pt x="1789" y="633"/>
                    </a:lnTo>
                    <a:lnTo>
                      <a:pt x="1809" y="653"/>
                    </a:lnTo>
                    <a:lnTo>
                      <a:pt x="1823" y="680"/>
                    </a:lnTo>
                    <a:lnTo>
                      <a:pt x="1829" y="711"/>
                    </a:lnTo>
                    <a:lnTo>
                      <a:pt x="1829" y="1120"/>
                    </a:lnTo>
                    <a:lnTo>
                      <a:pt x="1823" y="1151"/>
                    </a:lnTo>
                    <a:lnTo>
                      <a:pt x="1809" y="1176"/>
                    </a:lnTo>
                    <a:lnTo>
                      <a:pt x="1789" y="1198"/>
                    </a:lnTo>
                    <a:lnTo>
                      <a:pt x="1762" y="1211"/>
                    </a:lnTo>
                    <a:lnTo>
                      <a:pt x="1731" y="1216"/>
                    </a:lnTo>
                    <a:lnTo>
                      <a:pt x="1567" y="1216"/>
                    </a:lnTo>
                    <a:lnTo>
                      <a:pt x="1009" y="1775"/>
                    </a:lnTo>
                    <a:lnTo>
                      <a:pt x="1009" y="1860"/>
                    </a:lnTo>
                    <a:lnTo>
                      <a:pt x="1059" y="1882"/>
                    </a:lnTo>
                    <a:lnTo>
                      <a:pt x="1103" y="1910"/>
                    </a:lnTo>
                    <a:lnTo>
                      <a:pt x="1140" y="1946"/>
                    </a:lnTo>
                    <a:lnTo>
                      <a:pt x="1171" y="1990"/>
                    </a:lnTo>
                    <a:lnTo>
                      <a:pt x="1194" y="2037"/>
                    </a:lnTo>
                    <a:lnTo>
                      <a:pt x="1209" y="2089"/>
                    </a:lnTo>
                    <a:lnTo>
                      <a:pt x="1214" y="2145"/>
                    </a:lnTo>
                    <a:lnTo>
                      <a:pt x="1209" y="2199"/>
                    </a:lnTo>
                    <a:lnTo>
                      <a:pt x="1196" y="2250"/>
                    </a:lnTo>
                    <a:lnTo>
                      <a:pt x="1173" y="2296"/>
                    </a:lnTo>
                    <a:lnTo>
                      <a:pt x="1144" y="2338"/>
                    </a:lnTo>
                    <a:lnTo>
                      <a:pt x="1108" y="2374"/>
                    </a:lnTo>
                    <a:lnTo>
                      <a:pt x="1065" y="2405"/>
                    </a:lnTo>
                    <a:lnTo>
                      <a:pt x="1018" y="2426"/>
                    </a:lnTo>
                    <a:lnTo>
                      <a:pt x="967" y="2441"/>
                    </a:lnTo>
                    <a:lnTo>
                      <a:pt x="913" y="2444"/>
                    </a:lnTo>
                    <a:lnTo>
                      <a:pt x="859" y="2441"/>
                    </a:lnTo>
                    <a:lnTo>
                      <a:pt x="809" y="2426"/>
                    </a:lnTo>
                    <a:lnTo>
                      <a:pt x="762" y="2405"/>
                    </a:lnTo>
                    <a:lnTo>
                      <a:pt x="721" y="2374"/>
                    </a:lnTo>
                    <a:lnTo>
                      <a:pt x="685" y="2338"/>
                    </a:lnTo>
                    <a:lnTo>
                      <a:pt x="654" y="2296"/>
                    </a:lnTo>
                    <a:lnTo>
                      <a:pt x="632" y="2250"/>
                    </a:lnTo>
                    <a:lnTo>
                      <a:pt x="618" y="2199"/>
                    </a:lnTo>
                    <a:lnTo>
                      <a:pt x="613" y="2145"/>
                    </a:lnTo>
                    <a:lnTo>
                      <a:pt x="618" y="2089"/>
                    </a:lnTo>
                    <a:lnTo>
                      <a:pt x="632" y="2037"/>
                    </a:lnTo>
                    <a:lnTo>
                      <a:pt x="656" y="1990"/>
                    </a:lnTo>
                    <a:lnTo>
                      <a:pt x="688" y="1946"/>
                    </a:lnTo>
                    <a:lnTo>
                      <a:pt x="726" y="1910"/>
                    </a:lnTo>
                    <a:lnTo>
                      <a:pt x="769" y="1882"/>
                    </a:lnTo>
                    <a:lnTo>
                      <a:pt x="818" y="1860"/>
                    </a:lnTo>
                    <a:lnTo>
                      <a:pt x="818" y="1775"/>
                    </a:lnTo>
                    <a:lnTo>
                      <a:pt x="434" y="1389"/>
                    </a:lnTo>
                    <a:lnTo>
                      <a:pt x="391" y="1407"/>
                    </a:lnTo>
                    <a:lnTo>
                      <a:pt x="348" y="1418"/>
                    </a:lnTo>
                    <a:lnTo>
                      <a:pt x="301" y="1422"/>
                    </a:lnTo>
                    <a:lnTo>
                      <a:pt x="247" y="1416"/>
                    </a:lnTo>
                    <a:lnTo>
                      <a:pt x="195" y="1402"/>
                    </a:lnTo>
                    <a:lnTo>
                      <a:pt x="148" y="1380"/>
                    </a:lnTo>
                    <a:lnTo>
                      <a:pt x="106" y="1349"/>
                    </a:lnTo>
                    <a:lnTo>
                      <a:pt x="70" y="1313"/>
                    </a:lnTo>
                    <a:lnTo>
                      <a:pt x="41" y="1272"/>
                    </a:lnTo>
                    <a:lnTo>
                      <a:pt x="18" y="1225"/>
                    </a:lnTo>
                    <a:lnTo>
                      <a:pt x="5" y="1175"/>
                    </a:lnTo>
                    <a:lnTo>
                      <a:pt x="0" y="1120"/>
                    </a:lnTo>
                    <a:lnTo>
                      <a:pt x="5" y="1066"/>
                    </a:lnTo>
                    <a:lnTo>
                      <a:pt x="18" y="1016"/>
                    </a:lnTo>
                    <a:lnTo>
                      <a:pt x="41" y="969"/>
                    </a:lnTo>
                    <a:lnTo>
                      <a:pt x="70" y="926"/>
                    </a:lnTo>
                    <a:lnTo>
                      <a:pt x="106" y="890"/>
                    </a:lnTo>
                    <a:lnTo>
                      <a:pt x="148" y="861"/>
                    </a:lnTo>
                    <a:lnTo>
                      <a:pt x="195" y="839"/>
                    </a:lnTo>
                    <a:lnTo>
                      <a:pt x="247" y="825"/>
                    </a:lnTo>
                    <a:lnTo>
                      <a:pt x="301" y="819"/>
                    </a:lnTo>
                    <a:lnTo>
                      <a:pt x="355" y="825"/>
                    </a:lnTo>
                    <a:lnTo>
                      <a:pt x="405" y="839"/>
                    </a:lnTo>
                    <a:lnTo>
                      <a:pt x="452" y="861"/>
                    </a:lnTo>
                    <a:lnTo>
                      <a:pt x="494" y="890"/>
                    </a:lnTo>
                    <a:lnTo>
                      <a:pt x="530" y="926"/>
                    </a:lnTo>
                    <a:lnTo>
                      <a:pt x="560" y="969"/>
                    </a:lnTo>
                    <a:lnTo>
                      <a:pt x="582" y="1016"/>
                    </a:lnTo>
                    <a:lnTo>
                      <a:pt x="596" y="1066"/>
                    </a:lnTo>
                    <a:lnTo>
                      <a:pt x="600" y="1120"/>
                    </a:lnTo>
                    <a:lnTo>
                      <a:pt x="596" y="1167"/>
                    </a:lnTo>
                    <a:lnTo>
                      <a:pt x="586" y="1212"/>
                    </a:lnTo>
                    <a:lnTo>
                      <a:pt x="569" y="1254"/>
                    </a:lnTo>
                    <a:lnTo>
                      <a:pt x="818" y="1503"/>
                    </a:lnTo>
                    <a:lnTo>
                      <a:pt x="818" y="329"/>
                    </a:lnTo>
                    <a:lnTo>
                      <a:pt x="676" y="471"/>
                    </a:lnTo>
                    <a:lnTo>
                      <a:pt x="654" y="487"/>
                    </a:lnTo>
                    <a:lnTo>
                      <a:pt x="631" y="496"/>
                    </a:lnTo>
                    <a:lnTo>
                      <a:pt x="607" y="500"/>
                    </a:lnTo>
                    <a:lnTo>
                      <a:pt x="582" y="496"/>
                    </a:lnTo>
                    <a:lnTo>
                      <a:pt x="560" y="487"/>
                    </a:lnTo>
                    <a:lnTo>
                      <a:pt x="539" y="471"/>
                    </a:lnTo>
                    <a:lnTo>
                      <a:pt x="524" y="451"/>
                    </a:lnTo>
                    <a:lnTo>
                      <a:pt x="513" y="428"/>
                    </a:lnTo>
                    <a:lnTo>
                      <a:pt x="512" y="403"/>
                    </a:lnTo>
                    <a:lnTo>
                      <a:pt x="513" y="379"/>
                    </a:lnTo>
                    <a:lnTo>
                      <a:pt x="524" y="356"/>
                    </a:lnTo>
                    <a:lnTo>
                      <a:pt x="539" y="336"/>
                    </a:lnTo>
                    <a:lnTo>
                      <a:pt x="847" y="27"/>
                    </a:lnTo>
                    <a:lnTo>
                      <a:pt x="847" y="27"/>
                    </a:lnTo>
                    <a:lnTo>
                      <a:pt x="852" y="22"/>
                    </a:lnTo>
                    <a:lnTo>
                      <a:pt x="856" y="20"/>
                    </a:lnTo>
                    <a:lnTo>
                      <a:pt x="861" y="17"/>
                    </a:lnTo>
                    <a:lnTo>
                      <a:pt x="865" y="15"/>
                    </a:lnTo>
                    <a:lnTo>
                      <a:pt x="868" y="11"/>
                    </a:lnTo>
                    <a:lnTo>
                      <a:pt x="872" y="9"/>
                    </a:lnTo>
                    <a:lnTo>
                      <a:pt x="877" y="8"/>
                    </a:lnTo>
                    <a:lnTo>
                      <a:pt x="881" y="6"/>
                    </a:lnTo>
                    <a:lnTo>
                      <a:pt x="886" y="4"/>
                    </a:lnTo>
                    <a:lnTo>
                      <a:pt x="890" y="4"/>
                    </a:lnTo>
                    <a:lnTo>
                      <a:pt x="895" y="2"/>
                    </a:lnTo>
                    <a:lnTo>
                      <a:pt x="899" y="2"/>
                    </a:lnTo>
                    <a:lnTo>
                      <a:pt x="904" y="0"/>
                    </a:lnTo>
                    <a:lnTo>
                      <a:pt x="912" y="0"/>
                    </a:lnTo>
                    <a:lnTo>
                      <a:pt x="913" y="0"/>
                    </a:lnTo>
                    <a:close/>
                  </a:path>
                </a:pathLst>
              </a:custGeom>
              <a:grpFill/>
              <a:ln w="0">
                <a:noFill/>
                <a:prstDash val="solid"/>
                <a:round/>
              </a:ln>
            </p:spPr>
            <p:txBody>
              <a:bodyPr vert="horz" wrap="square" lIns="68580" tIns="34290" rIns="68580" bIns="34290" numCol="1" anchor="t" anchorCtr="0" compatLnSpc="1"/>
              <a:lstStyle/>
              <a:p>
                <a:endParaRPr lang="en-US" sz="1200">
                  <a:solidFill>
                    <a:schemeClr val="bg1"/>
                  </a:solidFill>
                  <a:latin typeface="Calibri" panose="020F0502020204030204" pitchFamily="34" charset="0"/>
                  <a:cs typeface="Calibri" panose="020F0502020204030204" pitchFamily="34" charset="0"/>
                </a:endParaRPr>
              </a:p>
            </p:txBody>
          </p:sp>
        </p:grpSp>
      </p:grpSp>
      <p:pic>
        <p:nvPicPr>
          <p:cNvPr id="72" name="Picture 71"/>
          <p:cNvPicPr>
            <a:picLocks noChangeAspect="1"/>
          </p:cNvPicPr>
          <p:nvPr/>
        </p:nvPicPr>
        <p:blipFill>
          <a:blip r:embed="rId1"/>
          <a:stretch>
            <a:fillRect/>
          </a:stretch>
        </p:blipFill>
        <p:spPr>
          <a:xfrm>
            <a:off x="4941397" y="2830140"/>
            <a:ext cx="1300484" cy="1037470"/>
          </a:xfrm>
          <a:prstGeom prst="rect">
            <a:avLst/>
          </a:prstGeom>
        </p:spPr>
      </p:pic>
      <p:grpSp>
        <p:nvGrpSpPr>
          <p:cNvPr id="73" name="Group 72"/>
          <p:cNvGrpSpPr/>
          <p:nvPr/>
        </p:nvGrpSpPr>
        <p:grpSpPr>
          <a:xfrm>
            <a:off x="5368898" y="1688498"/>
            <a:ext cx="3113528" cy="461665"/>
            <a:chOff x="1523145" y="3480587"/>
            <a:chExt cx="3598518" cy="542581"/>
          </a:xfrm>
        </p:grpSpPr>
        <p:sp>
          <p:nvSpPr>
            <p:cNvPr id="74" name="TextBox 73"/>
            <p:cNvSpPr txBox="1"/>
            <p:nvPr/>
          </p:nvSpPr>
          <p:spPr>
            <a:xfrm>
              <a:off x="2367804" y="3480587"/>
              <a:ext cx="2753859" cy="542581"/>
            </a:xfrm>
            <a:prstGeom prst="rect">
              <a:avLst/>
            </a:prstGeom>
            <a:noFill/>
          </p:spPr>
          <p:txBody>
            <a:bodyPr wrap="square" rtlCol="0">
              <a:spAutoFit/>
            </a:bodyPr>
            <a:lstStyle/>
            <a:p>
              <a:r>
                <a:rPr lang="en-US" sz="1200" dirty="0">
                  <a:solidFill>
                    <a:schemeClr val="tx1">
                      <a:lumMod val="75000"/>
                    </a:schemeClr>
                  </a:solidFill>
                </a:rPr>
                <a:t>Reduces costs, enhances efficiency, and ensures timely payments.</a:t>
              </a:r>
              <a:endParaRPr lang="en-US" sz="1200" dirty="0">
                <a:solidFill>
                  <a:schemeClr val="tx1">
                    <a:lumMod val="75000"/>
                  </a:schemeClr>
                </a:solidFill>
                <a:sym typeface="Roboto"/>
              </a:endParaRPr>
            </a:p>
          </p:txBody>
        </p:sp>
        <p:sp>
          <p:nvSpPr>
            <p:cNvPr id="77" name="Freeform 21"/>
            <p:cNvSpPr>
              <a:spLocks noEditPoints="1"/>
            </p:cNvSpPr>
            <p:nvPr/>
          </p:nvSpPr>
          <p:spPr bwMode="auto">
            <a:xfrm>
              <a:off x="1523145" y="3626280"/>
              <a:ext cx="546511" cy="365419"/>
            </a:xfrm>
            <a:custGeom>
              <a:avLst/>
              <a:gdLst>
                <a:gd name="T0" fmla="*/ 5225 w 5931"/>
                <a:gd name="T1" fmla="*/ 3369 h 4286"/>
                <a:gd name="T2" fmla="*/ 4847 w 5931"/>
                <a:gd name="T3" fmla="*/ 3265 h 4286"/>
                <a:gd name="T4" fmla="*/ 4001 w 5931"/>
                <a:gd name="T5" fmla="*/ 3768 h 4286"/>
                <a:gd name="T6" fmla="*/ 3290 w 5931"/>
                <a:gd name="T7" fmla="*/ 3092 h 4286"/>
                <a:gd name="T8" fmla="*/ 2007 w 5931"/>
                <a:gd name="T9" fmla="*/ 3313 h 4286"/>
                <a:gd name="T10" fmla="*/ 1343 w 5931"/>
                <a:gd name="T11" fmla="*/ 3006 h 4286"/>
                <a:gd name="T12" fmla="*/ 724 w 5931"/>
                <a:gd name="T13" fmla="*/ 3251 h 4286"/>
                <a:gd name="T14" fmla="*/ 2714 w 5931"/>
                <a:gd name="T15" fmla="*/ 2961 h 4286"/>
                <a:gd name="T16" fmla="*/ 1582 w 5931"/>
                <a:gd name="T17" fmla="*/ 2983 h 4286"/>
                <a:gd name="T18" fmla="*/ 1955 w 5931"/>
                <a:gd name="T19" fmla="*/ 3116 h 4286"/>
                <a:gd name="T20" fmla="*/ 2174 w 5931"/>
                <a:gd name="T21" fmla="*/ 2681 h 4286"/>
                <a:gd name="T22" fmla="*/ 3789 w 5931"/>
                <a:gd name="T23" fmla="*/ 2754 h 4286"/>
                <a:gd name="T24" fmla="*/ 3613 w 5931"/>
                <a:gd name="T25" fmla="*/ 3355 h 4286"/>
                <a:gd name="T26" fmla="*/ 4460 w 5931"/>
                <a:gd name="T27" fmla="*/ 3461 h 4286"/>
                <a:gd name="T28" fmla="*/ 4462 w 5931"/>
                <a:gd name="T29" fmla="*/ 2844 h 4286"/>
                <a:gd name="T30" fmla="*/ 1694 w 5931"/>
                <a:gd name="T31" fmla="*/ 1568 h 4286"/>
                <a:gd name="T32" fmla="*/ 1222 w 5931"/>
                <a:gd name="T33" fmla="*/ 2024 h 4286"/>
                <a:gd name="T34" fmla="*/ 1922 w 5931"/>
                <a:gd name="T35" fmla="*/ 2557 h 4286"/>
                <a:gd name="T36" fmla="*/ 2461 w 5931"/>
                <a:gd name="T37" fmla="*/ 1782 h 4286"/>
                <a:gd name="T38" fmla="*/ 1780 w 5931"/>
                <a:gd name="T39" fmla="*/ 1570 h 4286"/>
                <a:gd name="T40" fmla="*/ 3600 w 5931"/>
                <a:gd name="T41" fmla="*/ 1798 h 4286"/>
                <a:gd name="T42" fmla="*/ 3928 w 5931"/>
                <a:gd name="T43" fmla="*/ 2436 h 4286"/>
                <a:gd name="T44" fmla="*/ 4691 w 5931"/>
                <a:gd name="T45" fmla="*/ 2003 h 4286"/>
                <a:gd name="T46" fmla="*/ 3991 w 5931"/>
                <a:gd name="T47" fmla="*/ 915 h 4286"/>
                <a:gd name="T48" fmla="*/ 3186 w 5931"/>
                <a:gd name="T49" fmla="*/ 1575 h 4286"/>
                <a:gd name="T50" fmla="*/ 3044 w 5931"/>
                <a:gd name="T51" fmla="*/ 2661 h 4286"/>
                <a:gd name="T52" fmla="*/ 3503 w 5931"/>
                <a:gd name="T53" fmla="*/ 2778 h 4286"/>
                <a:gd name="T54" fmla="*/ 3523 w 5931"/>
                <a:gd name="T55" fmla="*/ 2416 h 4286"/>
                <a:gd name="T56" fmla="*/ 3337 w 5931"/>
                <a:gd name="T57" fmla="*/ 1645 h 4286"/>
                <a:gd name="T58" fmla="*/ 4367 w 5931"/>
                <a:gd name="T59" fmla="*/ 1293 h 4286"/>
                <a:gd name="T60" fmla="*/ 4869 w 5931"/>
                <a:gd name="T61" fmla="*/ 1611 h 4286"/>
                <a:gd name="T62" fmla="*/ 4522 w 5931"/>
                <a:gd name="T63" fmla="*/ 2528 h 4286"/>
                <a:gd name="T64" fmla="*/ 4763 w 5931"/>
                <a:gd name="T65" fmla="*/ 2810 h 4286"/>
                <a:gd name="T66" fmla="*/ 5101 w 5931"/>
                <a:gd name="T67" fmla="*/ 2564 h 4286"/>
                <a:gd name="T68" fmla="*/ 4937 w 5931"/>
                <a:gd name="T69" fmla="*/ 1406 h 4286"/>
                <a:gd name="T70" fmla="*/ 1796 w 5931"/>
                <a:gd name="T71" fmla="*/ 899 h 4286"/>
                <a:gd name="T72" fmla="*/ 1274 w 5931"/>
                <a:gd name="T73" fmla="*/ 1050 h 4286"/>
                <a:gd name="T74" fmla="*/ 1161 w 5931"/>
                <a:gd name="T75" fmla="*/ 1456 h 4286"/>
                <a:gd name="T76" fmla="*/ 2194 w 5931"/>
                <a:gd name="T77" fmla="*/ 1444 h 4286"/>
                <a:gd name="T78" fmla="*/ 2549 w 5931"/>
                <a:gd name="T79" fmla="*/ 1167 h 4286"/>
                <a:gd name="T80" fmla="*/ 1928 w 5931"/>
                <a:gd name="T81" fmla="*/ 910 h 4286"/>
                <a:gd name="T82" fmla="*/ 207 w 5931"/>
                <a:gd name="T83" fmla="*/ 4040 h 4286"/>
                <a:gd name="T84" fmla="*/ 689 w 5931"/>
                <a:gd name="T85" fmla="*/ 2934 h 4286"/>
                <a:gd name="T86" fmla="*/ 1314 w 5931"/>
                <a:gd name="T87" fmla="*/ 2628 h 4286"/>
                <a:gd name="T88" fmla="*/ 1015 w 5931"/>
                <a:gd name="T89" fmla="*/ 1832 h 4286"/>
                <a:gd name="T90" fmla="*/ 963 w 5931"/>
                <a:gd name="T91" fmla="*/ 1122 h 4286"/>
                <a:gd name="T92" fmla="*/ 1575 w 5931"/>
                <a:gd name="T93" fmla="*/ 734 h 4286"/>
                <a:gd name="T94" fmla="*/ 2381 w 5931"/>
                <a:gd name="T95" fmla="*/ 800 h 4286"/>
                <a:gd name="T96" fmla="*/ 2725 w 5931"/>
                <a:gd name="T97" fmla="*/ 1072 h 4286"/>
                <a:gd name="T98" fmla="*/ 2630 w 5931"/>
                <a:gd name="T99" fmla="*/ 2127 h 4286"/>
                <a:gd name="T100" fmla="*/ 2417 w 5931"/>
                <a:gd name="T101" fmla="*/ 2661 h 4286"/>
                <a:gd name="T102" fmla="*/ 2817 w 5931"/>
                <a:gd name="T103" fmla="*/ 2668 h 4286"/>
                <a:gd name="T104" fmla="*/ 2972 w 5931"/>
                <a:gd name="T105" fmla="*/ 1999 h 4286"/>
                <a:gd name="T106" fmla="*/ 3559 w 5931"/>
                <a:gd name="T107" fmla="*/ 843 h 4286"/>
                <a:gd name="T108" fmla="*/ 4804 w 5931"/>
                <a:gd name="T109" fmla="*/ 955 h 4286"/>
                <a:gd name="T110" fmla="*/ 5220 w 5931"/>
                <a:gd name="T111" fmla="*/ 2188 h 4286"/>
                <a:gd name="T112" fmla="*/ 5384 w 5931"/>
                <a:gd name="T113" fmla="*/ 2686 h 4286"/>
                <a:gd name="T114" fmla="*/ 5261 w 5931"/>
                <a:gd name="T115" fmla="*/ 2907 h 4286"/>
                <a:gd name="T116" fmla="*/ 5684 w 5931"/>
                <a:gd name="T117" fmla="*/ 4079 h 4286"/>
                <a:gd name="T118" fmla="*/ 301 w 5931"/>
                <a:gd name="T119" fmla="*/ 193 h 4286"/>
                <a:gd name="T120" fmla="*/ 5931 w 5931"/>
                <a:gd name="T121" fmla="*/ 3986 h 4286"/>
                <a:gd name="T122" fmla="*/ 196 w 5931"/>
                <a:gd name="T123" fmla="*/ 4266 h 4286"/>
                <a:gd name="T124" fmla="*/ 70 w 5931"/>
                <a:gd name="T125" fmla="*/ 108 h 4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31" h="4286">
                  <a:moveTo>
                    <a:pt x="3199" y="2993"/>
                  </a:moveTo>
                  <a:lnTo>
                    <a:pt x="3148" y="3026"/>
                  </a:lnTo>
                  <a:lnTo>
                    <a:pt x="3101" y="3064"/>
                  </a:lnTo>
                  <a:lnTo>
                    <a:pt x="3060" y="3107"/>
                  </a:lnTo>
                  <a:lnTo>
                    <a:pt x="3026" y="3155"/>
                  </a:lnTo>
                  <a:lnTo>
                    <a:pt x="2997" y="3206"/>
                  </a:lnTo>
                  <a:lnTo>
                    <a:pt x="2977" y="3259"/>
                  </a:lnTo>
                  <a:lnTo>
                    <a:pt x="2963" y="3313"/>
                  </a:lnTo>
                  <a:lnTo>
                    <a:pt x="2959" y="3369"/>
                  </a:lnTo>
                  <a:lnTo>
                    <a:pt x="2959" y="4094"/>
                  </a:lnTo>
                  <a:lnTo>
                    <a:pt x="5225" y="4094"/>
                  </a:lnTo>
                  <a:lnTo>
                    <a:pt x="5225" y="3369"/>
                  </a:lnTo>
                  <a:lnTo>
                    <a:pt x="5222" y="3313"/>
                  </a:lnTo>
                  <a:lnTo>
                    <a:pt x="5209" y="3259"/>
                  </a:lnTo>
                  <a:lnTo>
                    <a:pt x="5188" y="3206"/>
                  </a:lnTo>
                  <a:lnTo>
                    <a:pt x="5159" y="3155"/>
                  </a:lnTo>
                  <a:lnTo>
                    <a:pt x="5125" y="3107"/>
                  </a:lnTo>
                  <a:lnTo>
                    <a:pt x="5083" y="3064"/>
                  </a:lnTo>
                  <a:lnTo>
                    <a:pt x="5038" y="3026"/>
                  </a:lnTo>
                  <a:lnTo>
                    <a:pt x="4986" y="2993"/>
                  </a:lnTo>
                  <a:lnTo>
                    <a:pt x="4905" y="3002"/>
                  </a:lnTo>
                  <a:lnTo>
                    <a:pt x="4896" y="3092"/>
                  </a:lnTo>
                  <a:lnTo>
                    <a:pt x="4876" y="3180"/>
                  </a:lnTo>
                  <a:lnTo>
                    <a:pt x="4847" y="3265"/>
                  </a:lnTo>
                  <a:lnTo>
                    <a:pt x="4810" y="3344"/>
                  </a:lnTo>
                  <a:lnTo>
                    <a:pt x="4765" y="3418"/>
                  </a:lnTo>
                  <a:lnTo>
                    <a:pt x="4712" y="3486"/>
                  </a:lnTo>
                  <a:lnTo>
                    <a:pt x="4653" y="3549"/>
                  </a:lnTo>
                  <a:lnTo>
                    <a:pt x="4588" y="3606"/>
                  </a:lnTo>
                  <a:lnTo>
                    <a:pt x="4516" y="3655"/>
                  </a:lnTo>
                  <a:lnTo>
                    <a:pt x="4441" y="3696"/>
                  </a:lnTo>
                  <a:lnTo>
                    <a:pt x="4358" y="3729"/>
                  </a:lnTo>
                  <a:lnTo>
                    <a:pt x="4273" y="3754"/>
                  </a:lnTo>
                  <a:lnTo>
                    <a:pt x="4185" y="3768"/>
                  </a:lnTo>
                  <a:lnTo>
                    <a:pt x="4093" y="3774"/>
                  </a:lnTo>
                  <a:lnTo>
                    <a:pt x="4001" y="3768"/>
                  </a:lnTo>
                  <a:lnTo>
                    <a:pt x="3911" y="3754"/>
                  </a:lnTo>
                  <a:lnTo>
                    <a:pt x="3827" y="3729"/>
                  </a:lnTo>
                  <a:lnTo>
                    <a:pt x="3746" y="3696"/>
                  </a:lnTo>
                  <a:lnTo>
                    <a:pt x="3668" y="3655"/>
                  </a:lnTo>
                  <a:lnTo>
                    <a:pt x="3596" y="3606"/>
                  </a:lnTo>
                  <a:lnTo>
                    <a:pt x="3532" y="3549"/>
                  </a:lnTo>
                  <a:lnTo>
                    <a:pt x="3472" y="3486"/>
                  </a:lnTo>
                  <a:lnTo>
                    <a:pt x="3420" y="3418"/>
                  </a:lnTo>
                  <a:lnTo>
                    <a:pt x="3375" y="3344"/>
                  </a:lnTo>
                  <a:lnTo>
                    <a:pt x="3337" y="3265"/>
                  </a:lnTo>
                  <a:lnTo>
                    <a:pt x="3308" y="3180"/>
                  </a:lnTo>
                  <a:lnTo>
                    <a:pt x="3290" y="3092"/>
                  </a:lnTo>
                  <a:lnTo>
                    <a:pt x="3280" y="3002"/>
                  </a:lnTo>
                  <a:lnTo>
                    <a:pt x="3199" y="2993"/>
                  </a:lnTo>
                  <a:close/>
                  <a:moveTo>
                    <a:pt x="2471" y="2860"/>
                  </a:moveTo>
                  <a:lnTo>
                    <a:pt x="2428" y="2904"/>
                  </a:lnTo>
                  <a:lnTo>
                    <a:pt x="2383" y="2954"/>
                  </a:lnTo>
                  <a:lnTo>
                    <a:pt x="2335" y="3006"/>
                  </a:lnTo>
                  <a:lnTo>
                    <a:pt x="2281" y="3065"/>
                  </a:lnTo>
                  <a:lnTo>
                    <a:pt x="2227" y="3123"/>
                  </a:lnTo>
                  <a:lnTo>
                    <a:pt x="2173" y="3179"/>
                  </a:lnTo>
                  <a:lnTo>
                    <a:pt x="2119" y="3229"/>
                  </a:lnTo>
                  <a:lnTo>
                    <a:pt x="2063" y="3276"/>
                  </a:lnTo>
                  <a:lnTo>
                    <a:pt x="2007" y="3313"/>
                  </a:lnTo>
                  <a:lnTo>
                    <a:pt x="1951" y="3342"/>
                  </a:lnTo>
                  <a:lnTo>
                    <a:pt x="1895" y="3360"/>
                  </a:lnTo>
                  <a:lnTo>
                    <a:pt x="1838" y="3367"/>
                  </a:lnTo>
                  <a:lnTo>
                    <a:pt x="1782" y="3360"/>
                  </a:lnTo>
                  <a:lnTo>
                    <a:pt x="1724" y="3342"/>
                  </a:lnTo>
                  <a:lnTo>
                    <a:pt x="1669" y="3313"/>
                  </a:lnTo>
                  <a:lnTo>
                    <a:pt x="1613" y="3276"/>
                  </a:lnTo>
                  <a:lnTo>
                    <a:pt x="1559" y="3229"/>
                  </a:lnTo>
                  <a:lnTo>
                    <a:pt x="1503" y="3179"/>
                  </a:lnTo>
                  <a:lnTo>
                    <a:pt x="1449" y="3123"/>
                  </a:lnTo>
                  <a:lnTo>
                    <a:pt x="1395" y="3065"/>
                  </a:lnTo>
                  <a:lnTo>
                    <a:pt x="1343" y="3006"/>
                  </a:lnTo>
                  <a:lnTo>
                    <a:pt x="1294" y="2954"/>
                  </a:lnTo>
                  <a:lnTo>
                    <a:pt x="1247" y="2904"/>
                  </a:lnTo>
                  <a:lnTo>
                    <a:pt x="1204" y="2860"/>
                  </a:lnTo>
                  <a:lnTo>
                    <a:pt x="1017" y="2938"/>
                  </a:lnTo>
                  <a:lnTo>
                    <a:pt x="1010" y="2941"/>
                  </a:lnTo>
                  <a:lnTo>
                    <a:pt x="956" y="2965"/>
                  </a:lnTo>
                  <a:lnTo>
                    <a:pt x="905" y="2997"/>
                  </a:lnTo>
                  <a:lnTo>
                    <a:pt x="857" y="3037"/>
                  </a:lnTo>
                  <a:lnTo>
                    <a:pt x="815" y="3083"/>
                  </a:lnTo>
                  <a:lnTo>
                    <a:pt x="778" y="3135"/>
                  </a:lnTo>
                  <a:lnTo>
                    <a:pt x="747" y="3191"/>
                  </a:lnTo>
                  <a:lnTo>
                    <a:pt x="724" y="3251"/>
                  </a:lnTo>
                  <a:lnTo>
                    <a:pt x="709" y="3310"/>
                  </a:lnTo>
                  <a:lnTo>
                    <a:pt x="704" y="3369"/>
                  </a:lnTo>
                  <a:lnTo>
                    <a:pt x="704" y="4094"/>
                  </a:lnTo>
                  <a:lnTo>
                    <a:pt x="2767" y="4094"/>
                  </a:lnTo>
                  <a:lnTo>
                    <a:pt x="2767" y="3369"/>
                  </a:lnTo>
                  <a:lnTo>
                    <a:pt x="2772" y="3292"/>
                  </a:lnTo>
                  <a:lnTo>
                    <a:pt x="2788" y="3216"/>
                  </a:lnTo>
                  <a:lnTo>
                    <a:pt x="2815" y="3141"/>
                  </a:lnTo>
                  <a:lnTo>
                    <a:pt x="2851" y="3071"/>
                  </a:lnTo>
                  <a:lnTo>
                    <a:pt x="2808" y="3028"/>
                  </a:lnTo>
                  <a:lnTo>
                    <a:pt x="2763" y="2990"/>
                  </a:lnTo>
                  <a:lnTo>
                    <a:pt x="2714" y="2961"/>
                  </a:lnTo>
                  <a:lnTo>
                    <a:pt x="2666" y="2941"/>
                  </a:lnTo>
                  <a:lnTo>
                    <a:pt x="2659" y="2938"/>
                  </a:lnTo>
                  <a:lnTo>
                    <a:pt x="2471" y="2860"/>
                  </a:lnTo>
                  <a:close/>
                  <a:moveTo>
                    <a:pt x="1501" y="2681"/>
                  </a:moveTo>
                  <a:lnTo>
                    <a:pt x="1483" y="2718"/>
                  </a:lnTo>
                  <a:lnTo>
                    <a:pt x="1463" y="2753"/>
                  </a:lnTo>
                  <a:lnTo>
                    <a:pt x="1442" y="2781"/>
                  </a:lnTo>
                  <a:lnTo>
                    <a:pt x="1418" y="2806"/>
                  </a:lnTo>
                  <a:lnTo>
                    <a:pt x="1485" y="2878"/>
                  </a:lnTo>
                  <a:lnTo>
                    <a:pt x="1516" y="2913"/>
                  </a:lnTo>
                  <a:lnTo>
                    <a:pt x="1548" y="2947"/>
                  </a:lnTo>
                  <a:lnTo>
                    <a:pt x="1582" y="2983"/>
                  </a:lnTo>
                  <a:lnTo>
                    <a:pt x="1616" y="3020"/>
                  </a:lnTo>
                  <a:lnTo>
                    <a:pt x="1652" y="3055"/>
                  </a:lnTo>
                  <a:lnTo>
                    <a:pt x="1687" y="3087"/>
                  </a:lnTo>
                  <a:lnTo>
                    <a:pt x="1721" y="3116"/>
                  </a:lnTo>
                  <a:lnTo>
                    <a:pt x="1753" y="3139"/>
                  </a:lnTo>
                  <a:lnTo>
                    <a:pt x="1784" y="3159"/>
                  </a:lnTo>
                  <a:lnTo>
                    <a:pt x="1813" y="3171"/>
                  </a:lnTo>
                  <a:lnTo>
                    <a:pt x="1838" y="3175"/>
                  </a:lnTo>
                  <a:lnTo>
                    <a:pt x="1863" y="3171"/>
                  </a:lnTo>
                  <a:lnTo>
                    <a:pt x="1892" y="3159"/>
                  </a:lnTo>
                  <a:lnTo>
                    <a:pt x="1922" y="3139"/>
                  </a:lnTo>
                  <a:lnTo>
                    <a:pt x="1955" y="3116"/>
                  </a:lnTo>
                  <a:lnTo>
                    <a:pt x="1989" y="3087"/>
                  </a:lnTo>
                  <a:lnTo>
                    <a:pt x="2025" y="3055"/>
                  </a:lnTo>
                  <a:lnTo>
                    <a:pt x="2059" y="3019"/>
                  </a:lnTo>
                  <a:lnTo>
                    <a:pt x="2095" y="2983"/>
                  </a:lnTo>
                  <a:lnTo>
                    <a:pt x="2129" y="2947"/>
                  </a:lnTo>
                  <a:lnTo>
                    <a:pt x="2162" y="2913"/>
                  </a:lnTo>
                  <a:lnTo>
                    <a:pt x="2191" y="2878"/>
                  </a:lnTo>
                  <a:lnTo>
                    <a:pt x="2257" y="2806"/>
                  </a:lnTo>
                  <a:lnTo>
                    <a:pt x="2236" y="2781"/>
                  </a:lnTo>
                  <a:lnTo>
                    <a:pt x="2212" y="2753"/>
                  </a:lnTo>
                  <a:lnTo>
                    <a:pt x="2192" y="2718"/>
                  </a:lnTo>
                  <a:lnTo>
                    <a:pt x="2174" y="2681"/>
                  </a:lnTo>
                  <a:lnTo>
                    <a:pt x="2097" y="2711"/>
                  </a:lnTo>
                  <a:lnTo>
                    <a:pt x="2014" y="2735"/>
                  </a:lnTo>
                  <a:lnTo>
                    <a:pt x="1928" y="2749"/>
                  </a:lnTo>
                  <a:lnTo>
                    <a:pt x="1838" y="2754"/>
                  </a:lnTo>
                  <a:lnTo>
                    <a:pt x="1750" y="2749"/>
                  </a:lnTo>
                  <a:lnTo>
                    <a:pt x="1663" y="2735"/>
                  </a:lnTo>
                  <a:lnTo>
                    <a:pt x="1580" y="2711"/>
                  </a:lnTo>
                  <a:lnTo>
                    <a:pt x="1501" y="2681"/>
                  </a:lnTo>
                  <a:close/>
                  <a:moveTo>
                    <a:pt x="3847" y="2612"/>
                  </a:moveTo>
                  <a:lnTo>
                    <a:pt x="3834" y="2659"/>
                  </a:lnTo>
                  <a:lnTo>
                    <a:pt x="3814" y="2708"/>
                  </a:lnTo>
                  <a:lnTo>
                    <a:pt x="3789" y="2754"/>
                  </a:lnTo>
                  <a:lnTo>
                    <a:pt x="3758" y="2801"/>
                  </a:lnTo>
                  <a:lnTo>
                    <a:pt x="3722" y="2844"/>
                  </a:lnTo>
                  <a:lnTo>
                    <a:pt x="3681" y="2886"/>
                  </a:lnTo>
                  <a:lnTo>
                    <a:pt x="3636" y="2922"/>
                  </a:lnTo>
                  <a:lnTo>
                    <a:pt x="3586" y="2952"/>
                  </a:lnTo>
                  <a:lnTo>
                    <a:pt x="3532" y="2977"/>
                  </a:lnTo>
                  <a:lnTo>
                    <a:pt x="3472" y="2995"/>
                  </a:lnTo>
                  <a:lnTo>
                    <a:pt x="3481" y="3076"/>
                  </a:lnTo>
                  <a:lnTo>
                    <a:pt x="3501" y="3152"/>
                  </a:lnTo>
                  <a:lnTo>
                    <a:pt x="3530" y="3225"/>
                  </a:lnTo>
                  <a:lnTo>
                    <a:pt x="3568" y="3294"/>
                  </a:lnTo>
                  <a:lnTo>
                    <a:pt x="3613" y="3355"/>
                  </a:lnTo>
                  <a:lnTo>
                    <a:pt x="3665" y="3411"/>
                  </a:lnTo>
                  <a:lnTo>
                    <a:pt x="3724" y="3461"/>
                  </a:lnTo>
                  <a:lnTo>
                    <a:pt x="3789" y="3502"/>
                  </a:lnTo>
                  <a:lnTo>
                    <a:pt x="3859" y="3536"/>
                  </a:lnTo>
                  <a:lnTo>
                    <a:pt x="3933" y="3562"/>
                  </a:lnTo>
                  <a:lnTo>
                    <a:pt x="4010" y="3578"/>
                  </a:lnTo>
                  <a:lnTo>
                    <a:pt x="4093" y="3583"/>
                  </a:lnTo>
                  <a:lnTo>
                    <a:pt x="4174" y="3578"/>
                  </a:lnTo>
                  <a:lnTo>
                    <a:pt x="4252" y="3562"/>
                  </a:lnTo>
                  <a:lnTo>
                    <a:pt x="4327" y="3536"/>
                  </a:lnTo>
                  <a:lnTo>
                    <a:pt x="4397" y="3502"/>
                  </a:lnTo>
                  <a:lnTo>
                    <a:pt x="4460" y="3461"/>
                  </a:lnTo>
                  <a:lnTo>
                    <a:pt x="4520" y="3411"/>
                  </a:lnTo>
                  <a:lnTo>
                    <a:pt x="4572" y="3355"/>
                  </a:lnTo>
                  <a:lnTo>
                    <a:pt x="4617" y="3294"/>
                  </a:lnTo>
                  <a:lnTo>
                    <a:pt x="4655" y="3225"/>
                  </a:lnTo>
                  <a:lnTo>
                    <a:pt x="4684" y="3152"/>
                  </a:lnTo>
                  <a:lnTo>
                    <a:pt x="4703" y="3076"/>
                  </a:lnTo>
                  <a:lnTo>
                    <a:pt x="4712" y="2995"/>
                  </a:lnTo>
                  <a:lnTo>
                    <a:pt x="4655" y="2977"/>
                  </a:lnTo>
                  <a:lnTo>
                    <a:pt x="4599" y="2952"/>
                  </a:lnTo>
                  <a:lnTo>
                    <a:pt x="4549" y="2922"/>
                  </a:lnTo>
                  <a:lnTo>
                    <a:pt x="4504" y="2886"/>
                  </a:lnTo>
                  <a:lnTo>
                    <a:pt x="4462" y="2844"/>
                  </a:lnTo>
                  <a:lnTo>
                    <a:pt x="4426" y="2801"/>
                  </a:lnTo>
                  <a:lnTo>
                    <a:pt x="4396" y="2754"/>
                  </a:lnTo>
                  <a:lnTo>
                    <a:pt x="4370" y="2708"/>
                  </a:lnTo>
                  <a:lnTo>
                    <a:pt x="4351" y="2659"/>
                  </a:lnTo>
                  <a:lnTo>
                    <a:pt x="4338" y="2612"/>
                  </a:lnTo>
                  <a:lnTo>
                    <a:pt x="4259" y="2634"/>
                  </a:lnTo>
                  <a:lnTo>
                    <a:pt x="4178" y="2646"/>
                  </a:lnTo>
                  <a:lnTo>
                    <a:pt x="4093" y="2650"/>
                  </a:lnTo>
                  <a:lnTo>
                    <a:pt x="4009" y="2646"/>
                  </a:lnTo>
                  <a:lnTo>
                    <a:pt x="3926" y="2634"/>
                  </a:lnTo>
                  <a:lnTo>
                    <a:pt x="3847" y="2612"/>
                  </a:lnTo>
                  <a:close/>
                  <a:moveTo>
                    <a:pt x="1694" y="1568"/>
                  </a:moveTo>
                  <a:lnTo>
                    <a:pt x="1600" y="1571"/>
                  </a:lnTo>
                  <a:lnTo>
                    <a:pt x="1503" y="1579"/>
                  </a:lnTo>
                  <a:lnTo>
                    <a:pt x="1399" y="1593"/>
                  </a:lnTo>
                  <a:lnTo>
                    <a:pt x="1289" y="1613"/>
                  </a:lnTo>
                  <a:lnTo>
                    <a:pt x="1274" y="1643"/>
                  </a:lnTo>
                  <a:lnTo>
                    <a:pt x="1258" y="1683"/>
                  </a:lnTo>
                  <a:lnTo>
                    <a:pt x="1242" y="1728"/>
                  </a:lnTo>
                  <a:lnTo>
                    <a:pt x="1229" y="1780"/>
                  </a:lnTo>
                  <a:lnTo>
                    <a:pt x="1220" y="1834"/>
                  </a:lnTo>
                  <a:lnTo>
                    <a:pt x="1217" y="1890"/>
                  </a:lnTo>
                  <a:lnTo>
                    <a:pt x="1217" y="1942"/>
                  </a:lnTo>
                  <a:lnTo>
                    <a:pt x="1222" y="2024"/>
                  </a:lnTo>
                  <a:lnTo>
                    <a:pt x="1238" y="2105"/>
                  </a:lnTo>
                  <a:lnTo>
                    <a:pt x="1265" y="2183"/>
                  </a:lnTo>
                  <a:lnTo>
                    <a:pt x="1301" y="2255"/>
                  </a:lnTo>
                  <a:lnTo>
                    <a:pt x="1346" y="2319"/>
                  </a:lnTo>
                  <a:lnTo>
                    <a:pt x="1399" y="2380"/>
                  </a:lnTo>
                  <a:lnTo>
                    <a:pt x="1458" y="2433"/>
                  </a:lnTo>
                  <a:lnTo>
                    <a:pt x="1525" y="2477"/>
                  </a:lnTo>
                  <a:lnTo>
                    <a:pt x="1597" y="2513"/>
                  </a:lnTo>
                  <a:lnTo>
                    <a:pt x="1674" y="2540"/>
                  </a:lnTo>
                  <a:lnTo>
                    <a:pt x="1755" y="2557"/>
                  </a:lnTo>
                  <a:lnTo>
                    <a:pt x="1838" y="2562"/>
                  </a:lnTo>
                  <a:lnTo>
                    <a:pt x="1922" y="2557"/>
                  </a:lnTo>
                  <a:lnTo>
                    <a:pt x="2003" y="2540"/>
                  </a:lnTo>
                  <a:lnTo>
                    <a:pt x="2081" y="2513"/>
                  </a:lnTo>
                  <a:lnTo>
                    <a:pt x="2153" y="2477"/>
                  </a:lnTo>
                  <a:lnTo>
                    <a:pt x="2218" y="2433"/>
                  </a:lnTo>
                  <a:lnTo>
                    <a:pt x="2277" y="2380"/>
                  </a:lnTo>
                  <a:lnTo>
                    <a:pt x="2331" y="2319"/>
                  </a:lnTo>
                  <a:lnTo>
                    <a:pt x="2374" y="2255"/>
                  </a:lnTo>
                  <a:lnTo>
                    <a:pt x="2412" y="2183"/>
                  </a:lnTo>
                  <a:lnTo>
                    <a:pt x="2437" y="2105"/>
                  </a:lnTo>
                  <a:lnTo>
                    <a:pt x="2455" y="2024"/>
                  </a:lnTo>
                  <a:lnTo>
                    <a:pt x="2461" y="1942"/>
                  </a:lnTo>
                  <a:lnTo>
                    <a:pt x="2461" y="1782"/>
                  </a:lnTo>
                  <a:lnTo>
                    <a:pt x="2434" y="1764"/>
                  </a:lnTo>
                  <a:lnTo>
                    <a:pt x="2399" y="1742"/>
                  </a:lnTo>
                  <a:lnTo>
                    <a:pt x="2358" y="1719"/>
                  </a:lnTo>
                  <a:lnTo>
                    <a:pt x="2308" y="1692"/>
                  </a:lnTo>
                  <a:lnTo>
                    <a:pt x="2250" y="1667"/>
                  </a:lnTo>
                  <a:lnTo>
                    <a:pt x="2183" y="1642"/>
                  </a:lnTo>
                  <a:lnTo>
                    <a:pt x="2131" y="1625"/>
                  </a:lnTo>
                  <a:lnTo>
                    <a:pt x="2072" y="1611"/>
                  </a:lnTo>
                  <a:lnTo>
                    <a:pt x="2007" y="1597"/>
                  </a:lnTo>
                  <a:lnTo>
                    <a:pt x="1939" y="1584"/>
                  </a:lnTo>
                  <a:lnTo>
                    <a:pt x="1861" y="1575"/>
                  </a:lnTo>
                  <a:lnTo>
                    <a:pt x="1780" y="1570"/>
                  </a:lnTo>
                  <a:lnTo>
                    <a:pt x="1694" y="1568"/>
                  </a:lnTo>
                  <a:close/>
                  <a:moveTo>
                    <a:pt x="4505" y="1435"/>
                  </a:moveTo>
                  <a:lnTo>
                    <a:pt x="4442" y="1471"/>
                  </a:lnTo>
                  <a:lnTo>
                    <a:pt x="4374" y="1510"/>
                  </a:lnTo>
                  <a:lnTo>
                    <a:pt x="4300" y="1550"/>
                  </a:lnTo>
                  <a:lnTo>
                    <a:pt x="4221" y="1589"/>
                  </a:lnTo>
                  <a:lnTo>
                    <a:pt x="4135" y="1631"/>
                  </a:lnTo>
                  <a:lnTo>
                    <a:pt x="4043" y="1668"/>
                  </a:lnTo>
                  <a:lnTo>
                    <a:pt x="3944" y="1706"/>
                  </a:lnTo>
                  <a:lnTo>
                    <a:pt x="3836" y="1740"/>
                  </a:lnTo>
                  <a:lnTo>
                    <a:pt x="3722" y="1771"/>
                  </a:lnTo>
                  <a:lnTo>
                    <a:pt x="3600" y="1798"/>
                  </a:lnTo>
                  <a:lnTo>
                    <a:pt x="3470" y="1818"/>
                  </a:lnTo>
                  <a:lnTo>
                    <a:pt x="3470" y="1837"/>
                  </a:lnTo>
                  <a:lnTo>
                    <a:pt x="3478" y="1922"/>
                  </a:lnTo>
                  <a:lnTo>
                    <a:pt x="3494" y="2003"/>
                  </a:lnTo>
                  <a:lnTo>
                    <a:pt x="3521" y="2080"/>
                  </a:lnTo>
                  <a:lnTo>
                    <a:pt x="3557" y="2150"/>
                  </a:lnTo>
                  <a:lnTo>
                    <a:pt x="3600" y="2217"/>
                  </a:lnTo>
                  <a:lnTo>
                    <a:pt x="3654" y="2276"/>
                  </a:lnTo>
                  <a:lnTo>
                    <a:pt x="3713" y="2330"/>
                  </a:lnTo>
                  <a:lnTo>
                    <a:pt x="3778" y="2373"/>
                  </a:lnTo>
                  <a:lnTo>
                    <a:pt x="3850" y="2409"/>
                  </a:lnTo>
                  <a:lnTo>
                    <a:pt x="3928" y="2436"/>
                  </a:lnTo>
                  <a:lnTo>
                    <a:pt x="4009" y="2452"/>
                  </a:lnTo>
                  <a:lnTo>
                    <a:pt x="4093" y="2460"/>
                  </a:lnTo>
                  <a:lnTo>
                    <a:pt x="4176" y="2452"/>
                  </a:lnTo>
                  <a:lnTo>
                    <a:pt x="4257" y="2436"/>
                  </a:lnTo>
                  <a:lnTo>
                    <a:pt x="4334" y="2409"/>
                  </a:lnTo>
                  <a:lnTo>
                    <a:pt x="4406" y="2373"/>
                  </a:lnTo>
                  <a:lnTo>
                    <a:pt x="4471" y="2330"/>
                  </a:lnTo>
                  <a:lnTo>
                    <a:pt x="4532" y="2276"/>
                  </a:lnTo>
                  <a:lnTo>
                    <a:pt x="4585" y="2217"/>
                  </a:lnTo>
                  <a:lnTo>
                    <a:pt x="4630" y="2150"/>
                  </a:lnTo>
                  <a:lnTo>
                    <a:pt x="4666" y="2080"/>
                  </a:lnTo>
                  <a:lnTo>
                    <a:pt x="4691" y="2003"/>
                  </a:lnTo>
                  <a:lnTo>
                    <a:pt x="4709" y="1922"/>
                  </a:lnTo>
                  <a:lnTo>
                    <a:pt x="4714" y="1837"/>
                  </a:lnTo>
                  <a:lnTo>
                    <a:pt x="4711" y="1775"/>
                  </a:lnTo>
                  <a:lnTo>
                    <a:pt x="4700" y="1713"/>
                  </a:lnTo>
                  <a:lnTo>
                    <a:pt x="4682" y="1656"/>
                  </a:lnTo>
                  <a:lnTo>
                    <a:pt x="4658" y="1602"/>
                  </a:lnTo>
                  <a:lnTo>
                    <a:pt x="4628" y="1552"/>
                  </a:lnTo>
                  <a:lnTo>
                    <a:pt x="4592" y="1507"/>
                  </a:lnTo>
                  <a:lnTo>
                    <a:pt x="4550" y="1467"/>
                  </a:lnTo>
                  <a:lnTo>
                    <a:pt x="4505" y="1435"/>
                  </a:lnTo>
                  <a:close/>
                  <a:moveTo>
                    <a:pt x="4093" y="910"/>
                  </a:moveTo>
                  <a:lnTo>
                    <a:pt x="3991" y="915"/>
                  </a:lnTo>
                  <a:lnTo>
                    <a:pt x="3893" y="930"/>
                  </a:lnTo>
                  <a:lnTo>
                    <a:pt x="3800" y="953"/>
                  </a:lnTo>
                  <a:lnTo>
                    <a:pt x="3710" y="985"/>
                  </a:lnTo>
                  <a:lnTo>
                    <a:pt x="3625" y="1027"/>
                  </a:lnTo>
                  <a:lnTo>
                    <a:pt x="3544" y="1073"/>
                  </a:lnTo>
                  <a:lnTo>
                    <a:pt x="3470" y="1129"/>
                  </a:lnTo>
                  <a:lnTo>
                    <a:pt x="3404" y="1190"/>
                  </a:lnTo>
                  <a:lnTo>
                    <a:pt x="3344" y="1257"/>
                  </a:lnTo>
                  <a:lnTo>
                    <a:pt x="3292" y="1329"/>
                  </a:lnTo>
                  <a:lnTo>
                    <a:pt x="3247" y="1406"/>
                  </a:lnTo>
                  <a:lnTo>
                    <a:pt x="3211" y="1489"/>
                  </a:lnTo>
                  <a:lnTo>
                    <a:pt x="3186" y="1575"/>
                  </a:lnTo>
                  <a:lnTo>
                    <a:pt x="3170" y="1663"/>
                  </a:lnTo>
                  <a:lnTo>
                    <a:pt x="3164" y="1755"/>
                  </a:lnTo>
                  <a:lnTo>
                    <a:pt x="3164" y="1999"/>
                  </a:lnTo>
                  <a:lnTo>
                    <a:pt x="3163" y="2104"/>
                  </a:lnTo>
                  <a:lnTo>
                    <a:pt x="3155" y="2201"/>
                  </a:lnTo>
                  <a:lnTo>
                    <a:pt x="3146" y="2287"/>
                  </a:lnTo>
                  <a:lnTo>
                    <a:pt x="3134" y="2368"/>
                  </a:lnTo>
                  <a:lnTo>
                    <a:pt x="3119" y="2440"/>
                  </a:lnTo>
                  <a:lnTo>
                    <a:pt x="3101" y="2506"/>
                  </a:lnTo>
                  <a:lnTo>
                    <a:pt x="3083" y="2564"/>
                  </a:lnTo>
                  <a:lnTo>
                    <a:pt x="3064" y="2616"/>
                  </a:lnTo>
                  <a:lnTo>
                    <a:pt x="3044" y="2661"/>
                  </a:lnTo>
                  <a:lnTo>
                    <a:pt x="3024" y="2700"/>
                  </a:lnTo>
                  <a:lnTo>
                    <a:pt x="3004" y="2735"/>
                  </a:lnTo>
                  <a:lnTo>
                    <a:pt x="3038" y="2751"/>
                  </a:lnTo>
                  <a:lnTo>
                    <a:pt x="3080" y="2767"/>
                  </a:lnTo>
                  <a:lnTo>
                    <a:pt x="3127" y="2781"/>
                  </a:lnTo>
                  <a:lnTo>
                    <a:pt x="3181" y="2794"/>
                  </a:lnTo>
                  <a:lnTo>
                    <a:pt x="3238" y="2805"/>
                  </a:lnTo>
                  <a:lnTo>
                    <a:pt x="3305" y="2812"/>
                  </a:lnTo>
                  <a:lnTo>
                    <a:pt x="3375" y="2815"/>
                  </a:lnTo>
                  <a:lnTo>
                    <a:pt x="3422" y="2810"/>
                  </a:lnTo>
                  <a:lnTo>
                    <a:pt x="3465" y="2797"/>
                  </a:lnTo>
                  <a:lnTo>
                    <a:pt x="3503" y="2778"/>
                  </a:lnTo>
                  <a:lnTo>
                    <a:pt x="3539" y="2754"/>
                  </a:lnTo>
                  <a:lnTo>
                    <a:pt x="3571" y="2726"/>
                  </a:lnTo>
                  <a:lnTo>
                    <a:pt x="3598" y="2693"/>
                  </a:lnTo>
                  <a:lnTo>
                    <a:pt x="3620" y="2661"/>
                  </a:lnTo>
                  <a:lnTo>
                    <a:pt x="3638" y="2628"/>
                  </a:lnTo>
                  <a:lnTo>
                    <a:pt x="3652" y="2598"/>
                  </a:lnTo>
                  <a:lnTo>
                    <a:pt x="3659" y="2569"/>
                  </a:lnTo>
                  <a:lnTo>
                    <a:pt x="3663" y="2544"/>
                  </a:lnTo>
                  <a:lnTo>
                    <a:pt x="3663" y="2537"/>
                  </a:lnTo>
                  <a:lnTo>
                    <a:pt x="3663" y="2528"/>
                  </a:lnTo>
                  <a:lnTo>
                    <a:pt x="3589" y="2476"/>
                  </a:lnTo>
                  <a:lnTo>
                    <a:pt x="3523" y="2416"/>
                  </a:lnTo>
                  <a:lnTo>
                    <a:pt x="3461" y="2350"/>
                  </a:lnTo>
                  <a:lnTo>
                    <a:pt x="3407" y="2278"/>
                  </a:lnTo>
                  <a:lnTo>
                    <a:pt x="3364" y="2199"/>
                  </a:lnTo>
                  <a:lnTo>
                    <a:pt x="3328" y="2114"/>
                  </a:lnTo>
                  <a:lnTo>
                    <a:pt x="3301" y="2026"/>
                  </a:lnTo>
                  <a:lnTo>
                    <a:pt x="3285" y="1935"/>
                  </a:lnTo>
                  <a:lnTo>
                    <a:pt x="3280" y="1837"/>
                  </a:lnTo>
                  <a:lnTo>
                    <a:pt x="3280" y="1733"/>
                  </a:lnTo>
                  <a:lnTo>
                    <a:pt x="3283" y="1706"/>
                  </a:lnTo>
                  <a:lnTo>
                    <a:pt x="3296" y="1681"/>
                  </a:lnTo>
                  <a:lnTo>
                    <a:pt x="3314" y="1660"/>
                  </a:lnTo>
                  <a:lnTo>
                    <a:pt x="3337" y="1645"/>
                  </a:lnTo>
                  <a:lnTo>
                    <a:pt x="3364" y="1638"/>
                  </a:lnTo>
                  <a:lnTo>
                    <a:pt x="3488" y="1622"/>
                  </a:lnTo>
                  <a:lnTo>
                    <a:pt x="3605" y="1600"/>
                  </a:lnTo>
                  <a:lnTo>
                    <a:pt x="3715" y="1575"/>
                  </a:lnTo>
                  <a:lnTo>
                    <a:pt x="3818" y="1546"/>
                  </a:lnTo>
                  <a:lnTo>
                    <a:pt x="3913" y="1514"/>
                  </a:lnTo>
                  <a:lnTo>
                    <a:pt x="4001" y="1478"/>
                  </a:lnTo>
                  <a:lnTo>
                    <a:pt x="4084" y="1442"/>
                  </a:lnTo>
                  <a:lnTo>
                    <a:pt x="4163" y="1404"/>
                  </a:lnTo>
                  <a:lnTo>
                    <a:pt x="4235" y="1366"/>
                  </a:lnTo>
                  <a:lnTo>
                    <a:pt x="4304" y="1329"/>
                  </a:lnTo>
                  <a:lnTo>
                    <a:pt x="4367" y="1293"/>
                  </a:lnTo>
                  <a:lnTo>
                    <a:pt x="4426" y="1257"/>
                  </a:lnTo>
                  <a:lnTo>
                    <a:pt x="4453" y="1242"/>
                  </a:lnTo>
                  <a:lnTo>
                    <a:pt x="4482" y="1230"/>
                  </a:lnTo>
                  <a:lnTo>
                    <a:pt x="4513" y="1230"/>
                  </a:lnTo>
                  <a:lnTo>
                    <a:pt x="4541" y="1237"/>
                  </a:lnTo>
                  <a:lnTo>
                    <a:pt x="4606" y="1271"/>
                  </a:lnTo>
                  <a:lnTo>
                    <a:pt x="4666" y="1313"/>
                  </a:lnTo>
                  <a:lnTo>
                    <a:pt x="4718" y="1361"/>
                  </a:lnTo>
                  <a:lnTo>
                    <a:pt x="4766" y="1415"/>
                  </a:lnTo>
                  <a:lnTo>
                    <a:pt x="4808" y="1476"/>
                  </a:lnTo>
                  <a:lnTo>
                    <a:pt x="4842" y="1541"/>
                  </a:lnTo>
                  <a:lnTo>
                    <a:pt x="4869" y="1611"/>
                  </a:lnTo>
                  <a:lnTo>
                    <a:pt x="4889" y="1683"/>
                  </a:lnTo>
                  <a:lnTo>
                    <a:pt x="4901" y="1760"/>
                  </a:lnTo>
                  <a:lnTo>
                    <a:pt x="4907" y="1837"/>
                  </a:lnTo>
                  <a:lnTo>
                    <a:pt x="4900" y="1935"/>
                  </a:lnTo>
                  <a:lnTo>
                    <a:pt x="4883" y="2026"/>
                  </a:lnTo>
                  <a:lnTo>
                    <a:pt x="4858" y="2114"/>
                  </a:lnTo>
                  <a:lnTo>
                    <a:pt x="4822" y="2199"/>
                  </a:lnTo>
                  <a:lnTo>
                    <a:pt x="4777" y="2278"/>
                  </a:lnTo>
                  <a:lnTo>
                    <a:pt x="4723" y="2350"/>
                  </a:lnTo>
                  <a:lnTo>
                    <a:pt x="4662" y="2416"/>
                  </a:lnTo>
                  <a:lnTo>
                    <a:pt x="4595" y="2476"/>
                  </a:lnTo>
                  <a:lnTo>
                    <a:pt x="4522" y="2528"/>
                  </a:lnTo>
                  <a:lnTo>
                    <a:pt x="4522" y="2537"/>
                  </a:lnTo>
                  <a:lnTo>
                    <a:pt x="4523" y="2544"/>
                  </a:lnTo>
                  <a:lnTo>
                    <a:pt x="4525" y="2569"/>
                  </a:lnTo>
                  <a:lnTo>
                    <a:pt x="4534" y="2598"/>
                  </a:lnTo>
                  <a:lnTo>
                    <a:pt x="4547" y="2628"/>
                  </a:lnTo>
                  <a:lnTo>
                    <a:pt x="4565" y="2661"/>
                  </a:lnTo>
                  <a:lnTo>
                    <a:pt x="4586" y="2693"/>
                  </a:lnTo>
                  <a:lnTo>
                    <a:pt x="4615" y="2726"/>
                  </a:lnTo>
                  <a:lnTo>
                    <a:pt x="4646" y="2754"/>
                  </a:lnTo>
                  <a:lnTo>
                    <a:pt x="4682" y="2778"/>
                  </a:lnTo>
                  <a:lnTo>
                    <a:pt x="4720" y="2797"/>
                  </a:lnTo>
                  <a:lnTo>
                    <a:pt x="4763" y="2810"/>
                  </a:lnTo>
                  <a:lnTo>
                    <a:pt x="4810" y="2815"/>
                  </a:lnTo>
                  <a:lnTo>
                    <a:pt x="4880" y="2812"/>
                  </a:lnTo>
                  <a:lnTo>
                    <a:pt x="4945" y="2805"/>
                  </a:lnTo>
                  <a:lnTo>
                    <a:pt x="5004" y="2794"/>
                  </a:lnTo>
                  <a:lnTo>
                    <a:pt x="5056" y="2781"/>
                  </a:lnTo>
                  <a:lnTo>
                    <a:pt x="5105" y="2765"/>
                  </a:lnTo>
                  <a:lnTo>
                    <a:pt x="5146" y="2749"/>
                  </a:lnTo>
                  <a:lnTo>
                    <a:pt x="5180" y="2733"/>
                  </a:lnTo>
                  <a:lnTo>
                    <a:pt x="5161" y="2700"/>
                  </a:lnTo>
                  <a:lnTo>
                    <a:pt x="5141" y="2661"/>
                  </a:lnTo>
                  <a:lnTo>
                    <a:pt x="5121" y="2614"/>
                  </a:lnTo>
                  <a:lnTo>
                    <a:pt x="5101" y="2564"/>
                  </a:lnTo>
                  <a:lnTo>
                    <a:pt x="5083" y="2504"/>
                  </a:lnTo>
                  <a:lnTo>
                    <a:pt x="5065" y="2440"/>
                  </a:lnTo>
                  <a:lnTo>
                    <a:pt x="5051" y="2368"/>
                  </a:lnTo>
                  <a:lnTo>
                    <a:pt x="5038" y="2287"/>
                  </a:lnTo>
                  <a:lnTo>
                    <a:pt x="5029" y="2199"/>
                  </a:lnTo>
                  <a:lnTo>
                    <a:pt x="5022" y="2104"/>
                  </a:lnTo>
                  <a:lnTo>
                    <a:pt x="5020" y="1999"/>
                  </a:lnTo>
                  <a:lnTo>
                    <a:pt x="5020" y="1755"/>
                  </a:lnTo>
                  <a:lnTo>
                    <a:pt x="5015" y="1663"/>
                  </a:lnTo>
                  <a:lnTo>
                    <a:pt x="4999" y="1575"/>
                  </a:lnTo>
                  <a:lnTo>
                    <a:pt x="4973" y="1489"/>
                  </a:lnTo>
                  <a:lnTo>
                    <a:pt x="4937" y="1406"/>
                  </a:lnTo>
                  <a:lnTo>
                    <a:pt x="4894" y="1329"/>
                  </a:lnTo>
                  <a:lnTo>
                    <a:pt x="4840" y="1257"/>
                  </a:lnTo>
                  <a:lnTo>
                    <a:pt x="4781" y="1190"/>
                  </a:lnTo>
                  <a:lnTo>
                    <a:pt x="4714" y="1129"/>
                  </a:lnTo>
                  <a:lnTo>
                    <a:pt x="4640" y="1073"/>
                  </a:lnTo>
                  <a:lnTo>
                    <a:pt x="4561" y="1027"/>
                  </a:lnTo>
                  <a:lnTo>
                    <a:pt x="4475" y="985"/>
                  </a:lnTo>
                  <a:lnTo>
                    <a:pt x="4385" y="953"/>
                  </a:lnTo>
                  <a:lnTo>
                    <a:pt x="4291" y="930"/>
                  </a:lnTo>
                  <a:lnTo>
                    <a:pt x="4194" y="915"/>
                  </a:lnTo>
                  <a:lnTo>
                    <a:pt x="4093" y="910"/>
                  </a:lnTo>
                  <a:close/>
                  <a:moveTo>
                    <a:pt x="1796" y="899"/>
                  </a:moveTo>
                  <a:lnTo>
                    <a:pt x="1735" y="899"/>
                  </a:lnTo>
                  <a:lnTo>
                    <a:pt x="1679" y="906"/>
                  </a:lnTo>
                  <a:lnTo>
                    <a:pt x="1627" y="919"/>
                  </a:lnTo>
                  <a:lnTo>
                    <a:pt x="1622" y="948"/>
                  </a:lnTo>
                  <a:lnTo>
                    <a:pt x="1607" y="975"/>
                  </a:lnTo>
                  <a:lnTo>
                    <a:pt x="1588" y="994"/>
                  </a:lnTo>
                  <a:lnTo>
                    <a:pt x="1561" y="1009"/>
                  </a:lnTo>
                  <a:lnTo>
                    <a:pt x="1530" y="1012"/>
                  </a:lnTo>
                  <a:lnTo>
                    <a:pt x="1427" y="1012"/>
                  </a:lnTo>
                  <a:lnTo>
                    <a:pt x="1372" y="1018"/>
                  </a:lnTo>
                  <a:lnTo>
                    <a:pt x="1319" y="1030"/>
                  </a:lnTo>
                  <a:lnTo>
                    <a:pt x="1274" y="1050"/>
                  </a:lnTo>
                  <a:lnTo>
                    <a:pt x="1233" y="1077"/>
                  </a:lnTo>
                  <a:lnTo>
                    <a:pt x="1197" y="1109"/>
                  </a:lnTo>
                  <a:lnTo>
                    <a:pt x="1168" y="1147"/>
                  </a:lnTo>
                  <a:lnTo>
                    <a:pt x="1145" y="1187"/>
                  </a:lnTo>
                  <a:lnTo>
                    <a:pt x="1129" y="1230"/>
                  </a:lnTo>
                  <a:lnTo>
                    <a:pt x="1118" y="1275"/>
                  </a:lnTo>
                  <a:lnTo>
                    <a:pt x="1114" y="1322"/>
                  </a:lnTo>
                  <a:lnTo>
                    <a:pt x="1120" y="1411"/>
                  </a:lnTo>
                  <a:lnTo>
                    <a:pt x="1130" y="1501"/>
                  </a:lnTo>
                  <a:lnTo>
                    <a:pt x="1134" y="1494"/>
                  </a:lnTo>
                  <a:lnTo>
                    <a:pt x="1145" y="1474"/>
                  </a:lnTo>
                  <a:lnTo>
                    <a:pt x="1161" y="1456"/>
                  </a:lnTo>
                  <a:lnTo>
                    <a:pt x="1179" y="1444"/>
                  </a:lnTo>
                  <a:lnTo>
                    <a:pt x="1202" y="1435"/>
                  </a:lnTo>
                  <a:lnTo>
                    <a:pt x="1328" y="1410"/>
                  </a:lnTo>
                  <a:lnTo>
                    <a:pt x="1447" y="1392"/>
                  </a:lnTo>
                  <a:lnTo>
                    <a:pt x="1562" y="1381"/>
                  </a:lnTo>
                  <a:lnTo>
                    <a:pt x="1670" y="1375"/>
                  </a:lnTo>
                  <a:lnTo>
                    <a:pt x="1771" y="1377"/>
                  </a:lnTo>
                  <a:lnTo>
                    <a:pt x="1868" y="1383"/>
                  </a:lnTo>
                  <a:lnTo>
                    <a:pt x="1958" y="1393"/>
                  </a:lnTo>
                  <a:lnTo>
                    <a:pt x="2043" y="1406"/>
                  </a:lnTo>
                  <a:lnTo>
                    <a:pt x="2122" y="1424"/>
                  </a:lnTo>
                  <a:lnTo>
                    <a:pt x="2194" y="1444"/>
                  </a:lnTo>
                  <a:lnTo>
                    <a:pt x="2263" y="1465"/>
                  </a:lnTo>
                  <a:lnTo>
                    <a:pt x="2324" y="1489"/>
                  </a:lnTo>
                  <a:lnTo>
                    <a:pt x="2380" y="1514"/>
                  </a:lnTo>
                  <a:lnTo>
                    <a:pt x="2428" y="1537"/>
                  </a:lnTo>
                  <a:lnTo>
                    <a:pt x="2473" y="1562"/>
                  </a:lnTo>
                  <a:lnTo>
                    <a:pt x="2511" y="1584"/>
                  </a:lnTo>
                  <a:lnTo>
                    <a:pt x="2534" y="1501"/>
                  </a:lnTo>
                  <a:lnTo>
                    <a:pt x="2549" y="1424"/>
                  </a:lnTo>
                  <a:lnTo>
                    <a:pt x="2558" y="1350"/>
                  </a:lnTo>
                  <a:lnTo>
                    <a:pt x="2560" y="1284"/>
                  </a:lnTo>
                  <a:lnTo>
                    <a:pt x="2556" y="1223"/>
                  </a:lnTo>
                  <a:lnTo>
                    <a:pt x="2549" y="1167"/>
                  </a:lnTo>
                  <a:lnTo>
                    <a:pt x="2540" y="1117"/>
                  </a:lnTo>
                  <a:lnTo>
                    <a:pt x="2527" y="1075"/>
                  </a:lnTo>
                  <a:lnTo>
                    <a:pt x="2515" y="1039"/>
                  </a:lnTo>
                  <a:lnTo>
                    <a:pt x="2502" y="1011"/>
                  </a:lnTo>
                  <a:lnTo>
                    <a:pt x="2432" y="1003"/>
                  </a:lnTo>
                  <a:lnTo>
                    <a:pt x="2360" y="991"/>
                  </a:lnTo>
                  <a:lnTo>
                    <a:pt x="2282" y="976"/>
                  </a:lnTo>
                  <a:lnTo>
                    <a:pt x="2203" y="960"/>
                  </a:lnTo>
                  <a:lnTo>
                    <a:pt x="2135" y="946"/>
                  </a:lnTo>
                  <a:lnTo>
                    <a:pt x="2065" y="933"/>
                  </a:lnTo>
                  <a:lnTo>
                    <a:pt x="1996" y="921"/>
                  </a:lnTo>
                  <a:lnTo>
                    <a:pt x="1928" y="910"/>
                  </a:lnTo>
                  <a:lnTo>
                    <a:pt x="1861" y="903"/>
                  </a:lnTo>
                  <a:lnTo>
                    <a:pt x="1796" y="899"/>
                  </a:lnTo>
                  <a:close/>
                  <a:moveTo>
                    <a:pt x="301" y="193"/>
                  </a:moveTo>
                  <a:lnTo>
                    <a:pt x="272" y="196"/>
                  </a:lnTo>
                  <a:lnTo>
                    <a:pt x="247" y="207"/>
                  </a:lnTo>
                  <a:lnTo>
                    <a:pt x="223" y="225"/>
                  </a:lnTo>
                  <a:lnTo>
                    <a:pt x="207" y="246"/>
                  </a:lnTo>
                  <a:lnTo>
                    <a:pt x="196" y="272"/>
                  </a:lnTo>
                  <a:lnTo>
                    <a:pt x="193" y="300"/>
                  </a:lnTo>
                  <a:lnTo>
                    <a:pt x="193" y="3986"/>
                  </a:lnTo>
                  <a:lnTo>
                    <a:pt x="196" y="4015"/>
                  </a:lnTo>
                  <a:lnTo>
                    <a:pt x="207" y="4040"/>
                  </a:lnTo>
                  <a:lnTo>
                    <a:pt x="223" y="4061"/>
                  </a:lnTo>
                  <a:lnTo>
                    <a:pt x="247" y="4079"/>
                  </a:lnTo>
                  <a:lnTo>
                    <a:pt x="272" y="4090"/>
                  </a:lnTo>
                  <a:lnTo>
                    <a:pt x="301" y="4094"/>
                  </a:lnTo>
                  <a:lnTo>
                    <a:pt x="513" y="4094"/>
                  </a:lnTo>
                  <a:lnTo>
                    <a:pt x="513" y="3369"/>
                  </a:lnTo>
                  <a:lnTo>
                    <a:pt x="518" y="3292"/>
                  </a:lnTo>
                  <a:lnTo>
                    <a:pt x="535" y="3215"/>
                  </a:lnTo>
                  <a:lnTo>
                    <a:pt x="560" y="3139"/>
                  </a:lnTo>
                  <a:lnTo>
                    <a:pt x="596" y="3065"/>
                  </a:lnTo>
                  <a:lnTo>
                    <a:pt x="639" y="2997"/>
                  </a:lnTo>
                  <a:lnTo>
                    <a:pt x="689" y="2934"/>
                  </a:lnTo>
                  <a:lnTo>
                    <a:pt x="745" y="2878"/>
                  </a:lnTo>
                  <a:lnTo>
                    <a:pt x="808" y="2830"/>
                  </a:lnTo>
                  <a:lnTo>
                    <a:pt x="875" y="2790"/>
                  </a:lnTo>
                  <a:lnTo>
                    <a:pt x="947" y="2760"/>
                  </a:lnTo>
                  <a:lnTo>
                    <a:pt x="1186" y="2661"/>
                  </a:lnTo>
                  <a:lnTo>
                    <a:pt x="1211" y="2655"/>
                  </a:lnTo>
                  <a:lnTo>
                    <a:pt x="1235" y="2655"/>
                  </a:lnTo>
                  <a:lnTo>
                    <a:pt x="1258" y="2661"/>
                  </a:lnTo>
                  <a:lnTo>
                    <a:pt x="1280" y="2673"/>
                  </a:lnTo>
                  <a:lnTo>
                    <a:pt x="1291" y="2663"/>
                  </a:lnTo>
                  <a:lnTo>
                    <a:pt x="1303" y="2648"/>
                  </a:lnTo>
                  <a:lnTo>
                    <a:pt x="1314" y="2628"/>
                  </a:lnTo>
                  <a:lnTo>
                    <a:pt x="1325" y="2603"/>
                  </a:lnTo>
                  <a:lnTo>
                    <a:pt x="1330" y="2575"/>
                  </a:lnTo>
                  <a:lnTo>
                    <a:pt x="1264" y="2515"/>
                  </a:lnTo>
                  <a:lnTo>
                    <a:pt x="1204" y="2449"/>
                  </a:lnTo>
                  <a:lnTo>
                    <a:pt x="1152" y="2377"/>
                  </a:lnTo>
                  <a:lnTo>
                    <a:pt x="1107" y="2298"/>
                  </a:lnTo>
                  <a:lnTo>
                    <a:pt x="1073" y="2215"/>
                  </a:lnTo>
                  <a:lnTo>
                    <a:pt x="1046" y="2127"/>
                  </a:lnTo>
                  <a:lnTo>
                    <a:pt x="1030" y="2035"/>
                  </a:lnTo>
                  <a:lnTo>
                    <a:pt x="1024" y="1942"/>
                  </a:lnTo>
                  <a:lnTo>
                    <a:pt x="1024" y="1855"/>
                  </a:lnTo>
                  <a:lnTo>
                    <a:pt x="1015" y="1832"/>
                  </a:lnTo>
                  <a:lnTo>
                    <a:pt x="1004" y="1798"/>
                  </a:lnTo>
                  <a:lnTo>
                    <a:pt x="992" y="1757"/>
                  </a:lnTo>
                  <a:lnTo>
                    <a:pt x="977" y="1706"/>
                  </a:lnTo>
                  <a:lnTo>
                    <a:pt x="965" y="1652"/>
                  </a:lnTo>
                  <a:lnTo>
                    <a:pt x="952" y="1591"/>
                  </a:lnTo>
                  <a:lnTo>
                    <a:pt x="940" y="1528"/>
                  </a:lnTo>
                  <a:lnTo>
                    <a:pt x="931" y="1460"/>
                  </a:lnTo>
                  <a:lnTo>
                    <a:pt x="925" y="1392"/>
                  </a:lnTo>
                  <a:lnTo>
                    <a:pt x="922" y="1322"/>
                  </a:lnTo>
                  <a:lnTo>
                    <a:pt x="927" y="1251"/>
                  </a:lnTo>
                  <a:lnTo>
                    <a:pt x="941" y="1185"/>
                  </a:lnTo>
                  <a:lnTo>
                    <a:pt x="963" y="1122"/>
                  </a:lnTo>
                  <a:lnTo>
                    <a:pt x="994" y="1061"/>
                  </a:lnTo>
                  <a:lnTo>
                    <a:pt x="1033" y="1007"/>
                  </a:lnTo>
                  <a:lnTo>
                    <a:pt x="1080" y="957"/>
                  </a:lnTo>
                  <a:lnTo>
                    <a:pt x="1127" y="919"/>
                  </a:lnTo>
                  <a:lnTo>
                    <a:pt x="1179" y="886"/>
                  </a:lnTo>
                  <a:lnTo>
                    <a:pt x="1235" y="860"/>
                  </a:lnTo>
                  <a:lnTo>
                    <a:pt x="1292" y="840"/>
                  </a:lnTo>
                  <a:lnTo>
                    <a:pt x="1352" y="827"/>
                  </a:lnTo>
                  <a:lnTo>
                    <a:pt x="1413" y="822"/>
                  </a:lnTo>
                  <a:lnTo>
                    <a:pt x="1463" y="784"/>
                  </a:lnTo>
                  <a:lnTo>
                    <a:pt x="1517" y="755"/>
                  </a:lnTo>
                  <a:lnTo>
                    <a:pt x="1575" y="734"/>
                  </a:lnTo>
                  <a:lnTo>
                    <a:pt x="1636" y="719"/>
                  </a:lnTo>
                  <a:lnTo>
                    <a:pt x="1699" y="712"/>
                  </a:lnTo>
                  <a:lnTo>
                    <a:pt x="1766" y="709"/>
                  </a:lnTo>
                  <a:lnTo>
                    <a:pt x="1834" y="709"/>
                  </a:lnTo>
                  <a:lnTo>
                    <a:pt x="1903" y="714"/>
                  </a:lnTo>
                  <a:lnTo>
                    <a:pt x="1971" y="723"/>
                  </a:lnTo>
                  <a:lnTo>
                    <a:pt x="2041" y="734"/>
                  </a:lnTo>
                  <a:lnTo>
                    <a:pt x="2110" y="746"/>
                  </a:lnTo>
                  <a:lnTo>
                    <a:pt x="2176" y="759"/>
                  </a:lnTo>
                  <a:lnTo>
                    <a:pt x="2243" y="773"/>
                  </a:lnTo>
                  <a:lnTo>
                    <a:pt x="2313" y="788"/>
                  </a:lnTo>
                  <a:lnTo>
                    <a:pt x="2381" y="800"/>
                  </a:lnTo>
                  <a:lnTo>
                    <a:pt x="2444" y="811"/>
                  </a:lnTo>
                  <a:lnTo>
                    <a:pt x="2504" y="818"/>
                  </a:lnTo>
                  <a:lnTo>
                    <a:pt x="2556" y="822"/>
                  </a:lnTo>
                  <a:lnTo>
                    <a:pt x="2583" y="825"/>
                  </a:lnTo>
                  <a:lnTo>
                    <a:pt x="2608" y="836"/>
                  </a:lnTo>
                  <a:lnTo>
                    <a:pt x="2630" y="856"/>
                  </a:lnTo>
                  <a:lnTo>
                    <a:pt x="2644" y="876"/>
                  </a:lnTo>
                  <a:lnTo>
                    <a:pt x="2660" y="903"/>
                  </a:lnTo>
                  <a:lnTo>
                    <a:pt x="2677" y="937"/>
                  </a:lnTo>
                  <a:lnTo>
                    <a:pt x="2695" y="976"/>
                  </a:lnTo>
                  <a:lnTo>
                    <a:pt x="2711" y="1021"/>
                  </a:lnTo>
                  <a:lnTo>
                    <a:pt x="2725" y="1072"/>
                  </a:lnTo>
                  <a:lnTo>
                    <a:pt x="2736" y="1129"/>
                  </a:lnTo>
                  <a:lnTo>
                    <a:pt x="2745" y="1192"/>
                  </a:lnTo>
                  <a:lnTo>
                    <a:pt x="2750" y="1259"/>
                  </a:lnTo>
                  <a:lnTo>
                    <a:pt x="2750" y="1331"/>
                  </a:lnTo>
                  <a:lnTo>
                    <a:pt x="2745" y="1408"/>
                  </a:lnTo>
                  <a:lnTo>
                    <a:pt x="2732" y="1489"/>
                  </a:lnTo>
                  <a:lnTo>
                    <a:pt x="2714" y="1573"/>
                  </a:lnTo>
                  <a:lnTo>
                    <a:pt x="2687" y="1663"/>
                  </a:lnTo>
                  <a:lnTo>
                    <a:pt x="2651" y="1755"/>
                  </a:lnTo>
                  <a:lnTo>
                    <a:pt x="2651" y="1942"/>
                  </a:lnTo>
                  <a:lnTo>
                    <a:pt x="2646" y="2035"/>
                  </a:lnTo>
                  <a:lnTo>
                    <a:pt x="2630" y="2127"/>
                  </a:lnTo>
                  <a:lnTo>
                    <a:pt x="2605" y="2215"/>
                  </a:lnTo>
                  <a:lnTo>
                    <a:pt x="2569" y="2300"/>
                  </a:lnTo>
                  <a:lnTo>
                    <a:pt x="2525" y="2377"/>
                  </a:lnTo>
                  <a:lnTo>
                    <a:pt x="2471" y="2451"/>
                  </a:lnTo>
                  <a:lnTo>
                    <a:pt x="2412" y="2517"/>
                  </a:lnTo>
                  <a:lnTo>
                    <a:pt x="2345" y="2576"/>
                  </a:lnTo>
                  <a:lnTo>
                    <a:pt x="2353" y="2605"/>
                  </a:lnTo>
                  <a:lnTo>
                    <a:pt x="2362" y="2628"/>
                  </a:lnTo>
                  <a:lnTo>
                    <a:pt x="2374" y="2648"/>
                  </a:lnTo>
                  <a:lnTo>
                    <a:pt x="2385" y="2663"/>
                  </a:lnTo>
                  <a:lnTo>
                    <a:pt x="2396" y="2673"/>
                  </a:lnTo>
                  <a:lnTo>
                    <a:pt x="2417" y="2661"/>
                  </a:lnTo>
                  <a:lnTo>
                    <a:pt x="2441" y="2655"/>
                  </a:lnTo>
                  <a:lnTo>
                    <a:pt x="2466" y="2655"/>
                  </a:lnTo>
                  <a:lnTo>
                    <a:pt x="2489" y="2661"/>
                  </a:lnTo>
                  <a:lnTo>
                    <a:pt x="2729" y="2760"/>
                  </a:lnTo>
                  <a:lnTo>
                    <a:pt x="2767" y="2774"/>
                  </a:lnTo>
                  <a:lnTo>
                    <a:pt x="2765" y="2765"/>
                  </a:lnTo>
                  <a:lnTo>
                    <a:pt x="2765" y="2758"/>
                  </a:lnTo>
                  <a:lnTo>
                    <a:pt x="2770" y="2731"/>
                  </a:lnTo>
                  <a:lnTo>
                    <a:pt x="2781" y="2706"/>
                  </a:lnTo>
                  <a:lnTo>
                    <a:pt x="2801" y="2686"/>
                  </a:lnTo>
                  <a:lnTo>
                    <a:pt x="2806" y="2681"/>
                  </a:lnTo>
                  <a:lnTo>
                    <a:pt x="2817" y="2668"/>
                  </a:lnTo>
                  <a:lnTo>
                    <a:pt x="2830" y="2648"/>
                  </a:lnTo>
                  <a:lnTo>
                    <a:pt x="2848" y="2621"/>
                  </a:lnTo>
                  <a:lnTo>
                    <a:pt x="2866" y="2587"/>
                  </a:lnTo>
                  <a:lnTo>
                    <a:pt x="2885" y="2544"/>
                  </a:lnTo>
                  <a:lnTo>
                    <a:pt x="2900" y="2504"/>
                  </a:lnTo>
                  <a:lnTo>
                    <a:pt x="2916" y="2458"/>
                  </a:lnTo>
                  <a:lnTo>
                    <a:pt x="2930" y="2402"/>
                  </a:lnTo>
                  <a:lnTo>
                    <a:pt x="2943" y="2339"/>
                  </a:lnTo>
                  <a:lnTo>
                    <a:pt x="2956" y="2267"/>
                  </a:lnTo>
                  <a:lnTo>
                    <a:pt x="2965" y="2188"/>
                  </a:lnTo>
                  <a:lnTo>
                    <a:pt x="2970" y="2098"/>
                  </a:lnTo>
                  <a:lnTo>
                    <a:pt x="2972" y="1999"/>
                  </a:lnTo>
                  <a:lnTo>
                    <a:pt x="2972" y="1755"/>
                  </a:lnTo>
                  <a:lnTo>
                    <a:pt x="2979" y="1649"/>
                  </a:lnTo>
                  <a:lnTo>
                    <a:pt x="2995" y="1546"/>
                  </a:lnTo>
                  <a:lnTo>
                    <a:pt x="3022" y="1447"/>
                  </a:lnTo>
                  <a:lnTo>
                    <a:pt x="3060" y="1352"/>
                  </a:lnTo>
                  <a:lnTo>
                    <a:pt x="3109" y="1262"/>
                  </a:lnTo>
                  <a:lnTo>
                    <a:pt x="3164" y="1176"/>
                  </a:lnTo>
                  <a:lnTo>
                    <a:pt x="3229" y="1097"/>
                  </a:lnTo>
                  <a:lnTo>
                    <a:pt x="3301" y="1023"/>
                  </a:lnTo>
                  <a:lnTo>
                    <a:pt x="3380" y="955"/>
                  </a:lnTo>
                  <a:lnTo>
                    <a:pt x="3467" y="895"/>
                  </a:lnTo>
                  <a:lnTo>
                    <a:pt x="3559" y="843"/>
                  </a:lnTo>
                  <a:lnTo>
                    <a:pt x="3658" y="800"/>
                  </a:lnTo>
                  <a:lnTo>
                    <a:pt x="3760" y="766"/>
                  </a:lnTo>
                  <a:lnTo>
                    <a:pt x="3866" y="739"/>
                  </a:lnTo>
                  <a:lnTo>
                    <a:pt x="3978" y="725"/>
                  </a:lnTo>
                  <a:lnTo>
                    <a:pt x="4093" y="719"/>
                  </a:lnTo>
                  <a:lnTo>
                    <a:pt x="4207" y="725"/>
                  </a:lnTo>
                  <a:lnTo>
                    <a:pt x="4318" y="739"/>
                  </a:lnTo>
                  <a:lnTo>
                    <a:pt x="4424" y="766"/>
                  </a:lnTo>
                  <a:lnTo>
                    <a:pt x="4529" y="800"/>
                  </a:lnTo>
                  <a:lnTo>
                    <a:pt x="4626" y="843"/>
                  </a:lnTo>
                  <a:lnTo>
                    <a:pt x="4718" y="895"/>
                  </a:lnTo>
                  <a:lnTo>
                    <a:pt x="4804" y="955"/>
                  </a:lnTo>
                  <a:lnTo>
                    <a:pt x="4883" y="1023"/>
                  </a:lnTo>
                  <a:lnTo>
                    <a:pt x="4957" y="1097"/>
                  </a:lnTo>
                  <a:lnTo>
                    <a:pt x="5020" y="1176"/>
                  </a:lnTo>
                  <a:lnTo>
                    <a:pt x="5078" y="1262"/>
                  </a:lnTo>
                  <a:lnTo>
                    <a:pt x="5125" y="1352"/>
                  </a:lnTo>
                  <a:lnTo>
                    <a:pt x="5162" y="1447"/>
                  </a:lnTo>
                  <a:lnTo>
                    <a:pt x="5189" y="1546"/>
                  </a:lnTo>
                  <a:lnTo>
                    <a:pt x="5207" y="1649"/>
                  </a:lnTo>
                  <a:lnTo>
                    <a:pt x="5213" y="1755"/>
                  </a:lnTo>
                  <a:lnTo>
                    <a:pt x="5213" y="1999"/>
                  </a:lnTo>
                  <a:lnTo>
                    <a:pt x="5215" y="2098"/>
                  </a:lnTo>
                  <a:lnTo>
                    <a:pt x="5220" y="2188"/>
                  </a:lnTo>
                  <a:lnTo>
                    <a:pt x="5229" y="2267"/>
                  </a:lnTo>
                  <a:lnTo>
                    <a:pt x="5242" y="2339"/>
                  </a:lnTo>
                  <a:lnTo>
                    <a:pt x="5254" y="2402"/>
                  </a:lnTo>
                  <a:lnTo>
                    <a:pt x="5269" y="2458"/>
                  </a:lnTo>
                  <a:lnTo>
                    <a:pt x="5285" y="2504"/>
                  </a:lnTo>
                  <a:lnTo>
                    <a:pt x="5299" y="2544"/>
                  </a:lnTo>
                  <a:lnTo>
                    <a:pt x="5319" y="2587"/>
                  </a:lnTo>
                  <a:lnTo>
                    <a:pt x="5339" y="2621"/>
                  </a:lnTo>
                  <a:lnTo>
                    <a:pt x="5355" y="2648"/>
                  </a:lnTo>
                  <a:lnTo>
                    <a:pt x="5369" y="2668"/>
                  </a:lnTo>
                  <a:lnTo>
                    <a:pt x="5378" y="2681"/>
                  </a:lnTo>
                  <a:lnTo>
                    <a:pt x="5384" y="2686"/>
                  </a:lnTo>
                  <a:lnTo>
                    <a:pt x="5404" y="2706"/>
                  </a:lnTo>
                  <a:lnTo>
                    <a:pt x="5416" y="2731"/>
                  </a:lnTo>
                  <a:lnTo>
                    <a:pt x="5420" y="2758"/>
                  </a:lnTo>
                  <a:lnTo>
                    <a:pt x="5416" y="2787"/>
                  </a:lnTo>
                  <a:lnTo>
                    <a:pt x="5404" y="2812"/>
                  </a:lnTo>
                  <a:lnTo>
                    <a:pt x="5384" y="2832"/>
                  </a:lnTo>
                  <a:lnTo>
                    <a:pt x="5378" y="2837"/>
                  </a:lnTo>
                  <a:lnTo>
                    <a:pt x="5368" y="2844"/>
                  </a:lnTo>
                  <a:lnTo>
                    <a:pt x="5350" y="2857"/>
                  </a:lnTo>
                  <a:lnTo>
                    <a:pt x="5326" y="2873"/>
                  </a:lnTo>
                  <a:lnTo>
                    <a:pt x="5297" y="2889"/>
                  </a:lnTo>
                  <a:lnTo>
                    <a:pt x="5261" y="2907"/>
                  </a:lnTo>
                  <a:lnTo>
                    <a:pt x="5220" y="2927"/>
                  </a:lnTo>
                  <a:lnTo>
                    <a:pt x="5269" y="2979"/>
                  </a:lnTo>
                  <a:lnTo>
                    <a:pt x="5312" y="3037"/>
                  </a:lnTo>
                  <a:lnTo>
                    <a:pt x="5350" y="3099"/>
                  </a:lnTo>
                  <a:lnTo>
                    <a:pt x="5378" y="3164"/>
                  </a:lnTo>
                  <a:lnTo>
                    <a:pt x="5400" y="3231"/>
                  </a:lnTo>
                  <a:lnTo>
                    <a:pt x="5414" y="3299"/>
                  </a:lnTo>
                  <a:lnTo>
                    <a:pt x="5418" y="3369"/>
                  </a:lnTo>
                  <a:lnTo>
                    <a:pt x="5418" y="4094"/>
                  </a:lnTo>
                  <a:lnTo>
                    <a:pt x="5629" y="4094"/>
                  </a:lnTo>
                  <a:lnTo>
                    <a:pt x="5659" y="4090"/>
                  </a:lnTo>
                  <a:lnTo>
                    <a:pt x="5684" y="4079"/>
                  </a:lnTo>
                  <a:lnTo>
                    <a:pt x="5706" y="4061"/>
                  </a:lnTo>
                  <a:lnTo>
                    <a:pt x="5724" y="4040"/>
                  </a:lnTo>
                  <a:lnTo>
                    <a:pt x="5735" y="4015"/>
                  </a:lnTo>
                  <a:lnTo>
                    <a:pt x="5738" y="3986"/>
                  </a:lnTo>
                  <a:lnTo>
                    <a:pt x="5738" y="300"/>
                  </a:lnTo>
                  <a:lnTo>
                    <a:pt x="5735" y="272"/>
                  </a:lnTo>
                  <a:lnTo>
                    <a:pt x="5724" y="246"/>
                  </a:lnTo>
                  <a:lnTo>
                    <a:pt x="5706" y="225"/>
                  </a:lnTo>
                  <a:lnTo>
                    <a:pt x="5684" y="207"/>
                  </a:lnTo>
                  <a:lnTo>
                    <a:pt x="5659" y="196"/>
                  </a:lnTo>
                  <a:lnTo>
                    <a:pt x="5629" y="193"/>
                  </a:lnTo>
                  <a:lnTo>
                    <a:pt x="301" y="193"/>
                  </a:lnTo>
                  <a:close/>
                  <a:moveTo>
                    <a:pt x="301" y="0"/>
                  </a:moveTo>
                  <a:lnTo>
                    <a:pt x="5629" y="0"/>
                  </a:lnTo>
                  <a:lnTo>
                    <a:pt x="5683" y="6"/>
                  </a:lnTo>
                  <a:lnTo>
                    <a:pt x="5735" y="20"/>
                  </a:lnTo>
                  <a:lnTo>
                    <a:pt x="5782" y="42"/>
                  </a:lnTo>
                  <a:lnTo>
                    <a:pt x="5823" y="70"/>
                  </a:lnTo>
                  <a:lnTo>
                    <a:pt x="5859" y="108"/>
                  </a:lnTo>
                  <a:lnTo>
                    <a:pt x="5890" y="149"/>
                  </a:lnTo>
                  <a:lnTo>
                    <a:pt x="5911" y="196"/>
                  </a:lnTo>
                  <a:lnTo>
                    <a:pt x="5926" y="246"/>
                  </a:lnTo>
                  <a:lnTo>
                    <a:pt x="5931" y="300"/>
                  </a:lnTo>
                  <a:lnTo>
                    <a:pt x="5931" y="3986"/>
                  </a:lnTo>
                  <a:lnTo>
                    <a:pt x="5926" y="4040"/>
                  </a:lnTo>
                  <a:lnTo>
                    <a:pt x="5911" y="4090"/>
                  </a:lnTo>
                  <a:lnTo>
                    <a:pt x="5890" y="4137"/>
                  </a:lnTo>
                  <a:lnTo>
                    <a:pt x="5859" y="4178"/>
                  </a:lnTo>
                  <a:lnTo>
                    <a:pt x="5823" y="4216"/>
                  </a:lnTo>
                  <a:lnTo>
                    <a:pt x="5782" y="4245"/>
                  </a:lnTo>
                  <a:lnTo>
                    <a:pt x="5735" y="4266"/>
                  </a:lnTo>
                  <a:lnTo>
                    <a:pt x="5683" y="4281"/>
                  </a:lnTo>
                  <a:lnTo>
                    <a:pt x="5629" y="4286"/>
                  </a:lnTo>
                  <a:lnTo>
                    <a:pt x="301" y="4286"/>
                  </a:lnTo>
                  <a:lnTo>
                    <a:pt x="247" y="4281"/>
                  </a:lnTo>
                  <a:lnTo>
                    <a:pt x="196" y="4266"/>
                  </a:lnTo>
                  <a:lnTo>
                    <a:pt x="149" y="4245"/>
                  </a:lnTo>
                  <a:lnTo>
                    <a:pt x="108" y="4216"/>
                  </a:lnTo>
                  <a:lnTo>
                    <a:pt x="70" y="4178"/>
                  </a:lnTo>
                  <a:lnTo>
                    <a:pt x="41" y="4137"/>
                  </a:lnTo>
                  <a:lnTo>
                    <a:pt x="18" y="4090"/>
                  </a:lnTo>
                  <a:lnTo>
                    <a:pt x="5" y="4040"/>
                  </a:lnTo>
                  <a:lnTo>
                    <a:pt x="0" y="3986"/>
                  </a:lnTo>
                  <a:lnTo>
                    <a:pt x="0" y="300"/>
                  </a:lnTo>
                  <a:lnTo>
                    <a:pt x="5" y="246"/>
                  </a:lnTo>
                  <a:lnTo>
                    <a:pt x="18" y="196"/>
                  </a:lnTo>
                  <a:lnTo>
                    <a:pt x="41" y="149"/>
                  </a:lnTo>
                  <a:lnTo>
                    <a:pt x="70" y="108"/>
                  </a:lnTo>
                  <a:lnTo>
                    <a:pt x="108" y="70"/>
                  </a:lnTo>
                  <a:lnTo>
                    <a:pt x="149" y="42"/>
                  </a:lnTo>
                  <a:lnTo>
                    <a:pt x="196" y="20"/>
                  </a:lnTo>
                  <a:lnTo>
                    <a:pt x="247" y="6"/>
                  </a:lnTo>
                  <a:lnTo>
                    <a:pt x="301" y="0"/>
                  </a:lnTo>
                  <a:close/>
                </a:path>
              </a:pathLst>
            </a:custGeom>
            <a:solidFill>
              <a:srgbClr val="FFFFFF"/>
            </a:solidFill>
            <a:ln w="0">
              <a:noFill/>
              <a:prstDash val="solid"/>
              <a:round/>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a:ln>
                  <a:noFill/>
                </a:ln>
                <a:solidFill>
                  <a:srgbClr val="5F6369"/>
                </a:solidFill>
                <a:effectLst/>
                <a:uLnTx/>
                <a:uFillTx/>
                <a:cs typeface="Calibri" panose="020F0502020204030204" pitchFamily="34" charset="0"/>
              </a:endParaRPr>
            </a:p>
          </p:txBody>
        </p:sp>
      </p:grpSp>
      <p:pic>
        <p:nvPicPr>
          <p:cNvPr id="79" name="Picture 78"/>
          <p:cNvPicPr>
            <a:picLocks noChangeAspect="1"/>
          </p:cNvPicPr>
          <p:nvPr/>
        </p:nvPicPr>
        <p:blipFill>
          <a:blip r:embed="rId2"/>
          <a:stretch>
            <a:fillRect/>
          </a:stretch>
        </p:blipFill>
        <p:spPr>
          <a:xfrm>
            <a:off x="415834" y="1261499"/>
            <a:ext cx="1300485" cy="1105240"/>
          </a:xfrm>
          <a:prstGeom prst="rect">
            <a:avLst/>
          </a:prstGeom>
        </p:spPr>
      </p:pic>
      <p:pic>
        <p:nvPicPr>
          <p:cNvPr id="81" name="Picture 80"/>
          <p:cNvPicPr>
            <a:picLocks noChangeAspect="1"/>
          </p:cNvPicPr>
          <p:nvPr/>
        </p:nvPicPr>
        <p:blipFill rotWithShape="1">
          <a:blip r:embed="rId3"/>
          <a:srcRect l="17456" t="17786" r="14274" b="19556"/>
          <a:stretch>
            <a:fillRect/>
          </a:stretch>
        </p:blipFill>
        <p:spPr>
          <a:xfrm>
            <a:off x="5004192" y="1392327"/>
            <a:ext cx="1158005" cy="1054013"/>
          </a:xfrm>
          <a:prstGeom prst="rect">
            <a:avLst/>
          </a:prstGeom>
        </p:spPr>
      </p:pic>
      <p:grpSp>
        <p:nvGrpSpPr>
          <p:cNvPr id="83" name="Group 82"/>
          <p:cNvGrpSpPr/>
          <p:nvPr/>
        </p:nvGrpSpPr>
        <p:grpSpPr>
          <a:xfrm>
            <a:off x="947367" y="2982246"/>
            <a:ext cx="3412267" cy="733258"/>
            <a:chOff x="2882734" y="992429"/>
            <a:chExt cx="4010326" cy="861776"/>
          </a:xfrm>
        </p:grpSpPr>
        <p:sp>
          <p:nvSpPr>
            <p:cNvPr id="84" name="TextBox 83"/>
            <p:cNvSpPr txBox="1"/>
            <p:nvPr/>
          </p:nvSpPr>
          <p:spPr>
            <a:xfrm>
              <a:off x="3947010" y="992429"/>
              <a:ext cx="2946050" cy="861776"/>
            </a:xfrm>
            <a:prstGeom prst="rect">
              <a:avLst/>
            </a:prstGeom>
            <a:noFill/>
          </p:spPr>
          <p:txBody>
            <a:bodyPr wrap="square" rtlCol="0">
              <a:spAutoFit/>
            </a:bodyPr>
            <a:lstStyle/>
            <a:p>
              <a:r>
                <a:rPr lang="en-US" sz="1200" dirty="0">
                  <a:solidFill>
                    <a:schemeClr val="tx1">
                      <a:lumMod val="75000"/>
                    </a:schemeClr>
                  </a:solidFill>
                </a:rPr>
                <a:t>Instant delivery ensures prompt access and efficient communication.</a:t>
              </a:r>
              <a:endParaRPr lang="en-US" sz="1200" dirty="0">
                <a:solidFill>
                  <a:schemeClr val="tx1">
                    <a:lumMod val="75000"/>
                  </a:schemeClr>
                </a:solidFill>
              </a:endParaRPr>
            </a:p>
          </p:txBody>
        </p:sp>
        <p:grpSp>
          <p:nvGrpSpPr>
            <p:cNvPr id="87" name="Group 4"/>
            <p:cNvGrpSpPr>
              <a:grpSpLocks noChangeAspect="1"/>
            </p:cNvGrpSpPr>
            <p:nvPr/>
          </p:nvGrpSpPr>
          <p:grpSpPr bwMode="auto">
            <a:xfrm>
              <a:off x="2882734" y="1306470"/>
              <a:ext cx="403713" cy="292100"/>
              <a:chOff x="1312" y="144"/>
              <a:chExt cx="2966" cy="2146"/>
            </a:xfrm>
            <a:solidFill>
              <a:schemeClr val="bg1"/>
            </a:solidFill>
          </p:grpSpPr>
          <p:sp>
            <p:nvSpPr>
              <p:cNvPr id="88" name="Freeform 6"/>
              <p:cNvSpPr>
                <a:spLocks noEditPoints="1"/>
              </p:cNvSpPr>
              <p:nvPr/>
            </p:nvSpPr>
            <p:spPr bwMode="auto">
              <a:xfrm>
                <a:off x="1312" y="144"/>
                <a:ext cx="2966" cy="2146"/>
              </a:xfrm>
              <a:custGeom>
                <a:avLst/>
                <a:gdLst>
                  <a:gd name="T0" fmla="*/ 5659 w 5931"/>
                  <a:gd name="T1" fmla="*/ 4097 h 4292"/>
                  <a:gd name="T2" fmla="*/ 4099 w 5931"/>
                  <a:gd name="T3" fmla="*/ 3883 h 4292"/>
                  <a:gd name="T4" fmla="*/ 272 w 5931"/>
                  <a:gd name="T5" fmla="*/ 4097 h 4292"/>
                  <a:gd name="T6" fmla="*/ 193 w 5931"/>
                  <a:gd name="T7" fmla="*/ 3883 h 4292"/>
                  <a:gd name="T8" fmla="*/ 2156 w 5931"/>
                  <a:gd name="T9" fmla="*/ 4083 h 4292"/>
                  <a:gd name="T10" fmla="*/ 3811 w 5931"/>
                  <a:gd name="T11" fmla="*/ 4063 h 4292"/>
                  <a:gd name="T12" fmla="*/ 3827 w 5931"/>
                  <a:gd name="T13" fmla="*/ 3528 h 4292"/>
                  <a:gd name="T14" fmla="*/ 3087 w 5931"/>
                  <a:gd name="T15" fmla="*/ 3851 h 4292"/>
                  <a:gd name="T16" fmla="*/ 2288 w 5931"/>
                  <a:gd name="T17" fmla="*/ 3667 h 4292"/>
                  <a:gd name="T18" fmla="*/ 4262 w 5931"/>
                  <a:gd name="T19" fmla="*/ 2300 h 4292"/>
                  <a:gd name="T20" fmla="*/ 5738 w 5931"/>
                  <a:gd name="T21" fmla="*/ 3690 h 4292"/>
                  <a:gd name="T22" fmla="*/ 1667 w 5931"/>
                  <a:gd name="T23" fmla="*/ 2813 h 4292"/>
                  <a:gd name="T24" fmla="*/ 1508 w 5931"/>
                  <a:gd name="T25" fmla="*/ 2037 h 4292"/>
                  <a:gd name="T26" fmla="*/ 1224 w 5931"/>
                  <a:gd name="T27" fmla="*/ 2242 h 4292"/>
                  <a:gd name="T28" fmla="*/ 938 w 5931"/>
                  <a:gd name="T29" fmla="*/ 2037 h 4292"/>
                  <a:gd name="T30" fmla="*/ 1118 w 5931"/>
                  <a:gd name="T31" fmla="*/ 1913 h 4292"/>
                  <a:gd name="T32" fmla="*/ 1224 w 5931"/>
                  <a:gd name="T33" fmla="*/ 2050 h 4292"/>
                  <a:gd name="T34" fmla="*/ 1328 w 5931"/>
                  <a:gd name="T35" fmla="*/ 1913 h 4292"/>
                  <a:gd name="T36" fmla="*/ 2851 w 5931"/>
                  <a:gd name="T37" fmla="*/ 1453 h 4292"/>
                  <a:gd name="T38" fmla="*/ 2182 w 5931"/>
                  <a:gd name="T39" fmla="*/ 1772 h 4292"/>
                  <a:gd name="T40" fmla="*/ 1863 w 5931"/>
                  <a:gd name="T41" fmla="*/ 2442 h 4292"/>
                  <a:gd name="T42" fmla="*/ 2047 w 5931"/>
                  <a:gd name="T43" fmla="*/ 3175 h 4292"/>
                  <a:gd name="T44" fmla="*/ 2635 w 5931"/>
                  <a:gd name="T45" fmla="*/ 3615 h 4292"/>
                  <a:gd name="T46" fmla="*/ 3397 w 5931"/>
                  <a:gd name="T47" fmla="*/ 3577 h 4292"/>
                  <a:gd name="T48" fmla="*/ 3938 w 5931"/>
                  <a:gd name="T49" fmla="*/ 3083 h 4292"/>
                  <a:gd name="T50" fmla="*/ 4050 w 5931"/>
                  <a:gd name="T51" fmla="*/ 2332 h 4292"/>
                  <a:gd name="T52" fmla="*/ 3670 w 5931"/>
                  <a:gd name="T53" fmla="*/ 1700 h 4292"/>
                  <a:gd name="T54" fmla="*/ 2965 w 5931"/>
                  <a:gd name="T55" fmla="*/ 1448 h 4292"/>
                  <a:gd name="T56" fmla="*/ 5706 w 5931"/>
                  <a:gd name="T57" fmla="*/ 1045 h 4292"/>
                  <a:gd name="T58" fmla="*/ 247 w 5931"/>
                  <a:gd name="T59" fmla="*/ 1027 h 4292"/>
                  <a:gd name="T60" fmla="*/ 959 w 5931"/>
                  <a:gd name="T61" fmla="*/ 1796 h 4292"/>
                  <a:gd name="T62" fmla="*/ 1278 w 5931"/>
                  <a:gd name="T63" fmla="*/ 1644 h 4292"/>
                  <a:gd name="T64" fmla="*/ 1735 w 5931"/>
                  <a:gd name="T65" fmla="*/ 1844 h 4292"/>
                  <a:gd name="T66" fmla="*/ 398 w 5931"/>
                  <a:gd name="T67" fmla="*/ 819 h 4292"/>
                  <a:gd name="T68" fmla="*/ 4707 w 5931"/>
                  <a:gd name="T69" fmla="*/ 602 h 4292"/>
                  <a:gd name="T70" fmla="*/ 5328 w 5931"/>
                  <a:gd name="T71" fmla="*/ 605 h 4292"/>
                  <a:gd name="T72" fmla="*/ 2102 w 5931"/>
                  <a:gd name="T73" fmla="*/ 1583 h 4292"/>
                  <a:gd name="T74" fmla="*/ 2842 w 5931"/>
                  <a:gd name="T75" fmla="*/ 1261 h 4292"/>
                  <a:gd name="T76" fmla="*/ 3643 w 5931"/>
                  <a:gd name="T77" fmla="*/ 1446 h 4292"/>
                  <a:gd name="T78" fmla="*/ 1121 w 5931"/>
                  <a:gd name="T79" fmla="*/ 602 h 4292"/>
                  <a:gd name="T80" fmla="*/ 1535 w 5931"/>
                  <a:gd name="T81" fmla="*/ 605 h 4292"/>
                  <a:gd name="T82" fmla="*/ 3532 w 5931"/>
                  <a:gd name="T83" fmla="*/ 191 h 4292"/>
                  <a:gd name="T84" fmla="*/ 3964 w 5931"/>
                  <a:gd name="T85" fmla="*/ 448 h 4292"/>
                  <a:gd name="T86" fmla="*/ 3978 w 5931"/>
                  <a:gd name="T87" fmla="*/ 474 h 4292"/>
                  <a:gd name="T88" fmla="*/ 4509 w 5931"/>
                  <a:gd name="T89" fmla="*/ 819 h 4292"/>
                  <a:gd name="T90" fmla="*/ 4662 w 5931"/>
                  <a:gd name="T91" fmla="*/ 414 h 4292"/>
                  <a:gd name="T92" fmla="*/ 5501 w 5931"/>
                  <a:gd name="T93" fmla="*/ 520 h 4292"/>
                  <a:gd name="T94" fmla="*/ 5782 w 5931"/>
                  <a:gd name="T95" fmla="*/ 861 h 4292"/>
                  <a:gd name="T96" fmla="*/ 5931 w 5931"/>
                  <a:gd name="T97" fmla="*/ 3991 h 4292"/>
                  <a:gd name="T98" fmla="*/ 5735 w 5931"/>
                  <a:gd name="T99" fmla="*/ 4274 h 4292"/>
                  <a:gd name="T100" fmla="*/ 108 w 5931"/>
                  <a:gd name="T101" fmla="*/ 4222 h 4292"/>
                  <a:gd name="T102" fmla="*/ 5 w 5931"/>
                  <a:gd name="T103" fmla="*/ 1066 h 4292"/>
                  <a:gd name="T104" fmla="*/ 205 w 5931"/>
                  <a:gd name="T105" fmla="*/ 711 h 4292"/>
                  <a:gd name="T106" fmla="*/ 403 w 5931"/>
                  <a:gd name="T107" fmla="*/ 511 h 4292"/>
                  <a:gd name="T108" fmla="*/ 801 w 5931"/>
                  <a:gd name="T109" fmla="*/ 665 h 4292"/>
                  <a:gd name="T110" fmla="*/ 967 w 5931"/>
                  <a:gd name="T111" fmla="*/ 484 h 4292"/>
                  <a:gd name="T112" fmla="*/ 1618 w 5931"/>
                  <a:gd name="T113" fmla="*/ 430 h 4292"/>
                  <a:gd name="T114" fmla="*/ 1897 w 5931"/>
                  <a:gd name="T115" fmla="*/ 819 h 4292"/>
                  <a:gd name="T116" fmla="*/ 1953 w 5931"/>
                  <a:gd name="T117" fmla="*/ 470 h 4292"/>
                  <a:gd name="T118" fmla="*/ 2273 w 5931"/>
                  <a:gd name="T119" fmla="*/ 38 h 4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31" h="4292">
                    <a:moveTo>
                      <a:pt x="4099" y="3883"/>
                    </a:moveTo>
                    <a:lnTo>
                      <a:pt x="4088" y="3951"/>
                    </a:lnTo>
                    <a:lnTo>
                      <a:pt x="4075" y="4004"/>
                    </a:lnTo>
                    <a:lnTo>
                      <a:pt x="4057" y="4054"/>
                    </a:lnTo>
                    <a:lnTo>
                      <a:pt x="4034" y="4101"/>
                    </a:lnTo>
                    <a:lnTo>
                      <a:pt x="5629" y="4101"/>
                    </a:lnTo>
                    <a:lnTo>
                      <a:pt x="5659" y="4097"/>
                    </a:lnTo>
                    <a:lnTo>
                      <a:pt x="5684" y="4085"/>
                    </a:lnTo>
                    <a:lnTo>
                      <a:pt x="5706" y="4068"/>
                    </a:lnTo>
                    <a:lnTo>
                      <a:pt x="5724" y="4047"/>
                    </a:lnTo>
                    <a:lnTo>
                      <a:pt x="5735" y="4020"/>
                    </a:lnTo>
                    <a:lnTo>
                      <a:pt x="5738" y="3991"/>
                    </a:lnTo>
                    <a:lnTo>
                      <a:pt x="5738" y="3883"/>
                    </a:lnTo>
                    <a:lnTo>
                      <a:pt x="4099" y="3883"/>
                    </a:lnTo>
                    <a:close/>
                    <a:moveTo>
                      <a:pt x="193" y="3883"/>
                    </a:moveTo>
                    <a:lnTo>
                      <a:pt x="193" y="3991"/>
                    </a:lnTo>
                    <a:lnTo>
                      <a:pt x="196" y="4020"/>
                    </a:lnTo>
                    <a:lnTo>
                      <a:pt x="207" y="4047"/>
                    </a:lnTo>
                    <a:lnTo>
                      <a:pt x="223" y="4068"/>
                    </a:lnTo>
                    <a:lnTo>
                      <a:pt x="247" y="4085"/>
                    </a:lnTo>
                    <a:lnTo>
                      <a:pt x="272" y="4097"/>
                    </a:lnTo>
                    <a:lnTo>
                      <a:pt x="301" y="4101"/>
                    </a:lnTo>
                    <a:lnTo>
                      <a:pt x="1897" y="4101"/>
                    </a:lnTo>
                    <a:lnTo>
                      <a:pt x="1874" y="4054"/>
                    </a:lnTo>
                    <a:lnTo>
                      <a:pt x="1854" y="4004"/>
                    </a:lnTo>
                    <a:lnTo>
                      <a:pt x="1843" y="3951"/>
                    </a:lnTo>
                    <a:lnTo>
                      <a:pt x="1832" y="3883"/>
                    </a:lnTo>
                    <a:lnTo>
                      <a:pt x="193" y="3883"/>
                    </a:lnTo>
                    <a:close/>
                    <a:moveTo>
                      <a:pt x="1946" y="3361"/>
                    </a:moveTo>
                    <a:lnTo>
                      <a:pt x="2032" y="3923"/>
                    </a:lnTo>
                    <a:lnTo>
                      <a:pt x="2045" y="3964"/>
                    </a:lnTo>
                    <a:lnTo>
                      <a:pt x="2063" y="4002"/>
                    </a:lnTo>
                    <a:lnTo>
                      <a:pt x="2088" y="4036"/>
                    </a:lnTo>
                    <a:lnTo>
                      <a:pt x="2120" y="4063"/>
                    </a:lnTo>
                    <a:lnTo>
                      <a:pt x="2156" y="4083"/>
                    </a:lnTo>
                    <a:lnTo>
                      <a:pt x="2198" y="4095"/>
                    </a:lnTo>
                    <a:lnTo>
                      <a:pt x="2241" y="4101"/>
                    </a:lnTo>
                    <a:lnTo>
                      <a:pt x="2351" y="4101"/>
                    </a:lnTo>
                    <a:lnTo>
                      <a:pt x="3688" y="4101"/>
                    </a:lnTo>
                    <a:lnTo>
                      <a:pt x="3733" y="4095"/>
                    </a:lnTo>
                    <a:lnTo>
                      <a:pt x="3773" y="4083"/>
                    </a:lnTo>
                    <a:lnTo>
                      <a:pt x="3811" y="4063"/>
                    </a:lnTo>
                    <a:lnTo>
                      <a:pt x="3841" y="4036"/>
                    </a:lnTo>
                    <a:lnTo>
                      <a:pt x="3868" y="4002"/>
                    </a:lnTo>
                    <a:lnTo>
                      <a:pt x="3886" y="3964"/>
                    </a:lnTo>
                    <a:lnTo>
                      <a:pt x="3897" y="3923"/>
                    </a:lnTo>
                    <a:lnTo>
                      <a:pt x="3985" y="3361"/>
                    </a:lnTo>
                    <a:lnTo>
                      <a:pt x="3910" y="3449"/>
                    </a:lnTo>
                    <a:lnTo>
                      <a:pt x="3827" y="3528"/>
                    </a:lnTo>
                    <a:lnTo>
                      <a:pt x="3739" y="3602"/>
                    </a:lnTo>
                    <a:lnTo>
                      <a:pt x="3643" y="3667"/>
                    </a:lnTo>
                    <a:lnTo>
                      <a:pt x="3541" y="3723"/>
                    </a:lnTo>
                    <a:lnTo>
                      <a:pt x="3434" y="3770"/>
                    </a:lnTo>
                    <a:lnTo>
                      <a:pt x="3323" y="3807"/>
                    </a:lnTo>
                    <a:lnTo>
                      <a:pt x="3208" y="3834"/>
                    </a:lnTo>
                    <a:lnTo>
                      <a:pt x="3087" y="3851"/>
                    </a:lnTo>
                    <a:lnTo>
                      <a:pt x="2965" y="3858"/>
                    </a:lnTo>
                    <a:lnTo>
                      <a:pt x="2842" y="3851"/>
                    </a:lnTo>
                    <a:lnTo>
                      <a:pt x="2723" y="3834"/>
                    </a:lnTo>
                    <a:lnTo>
                      <a:pt x="2608" y="3807"/>
                    </a:lnTo>
                    <a:lnTo>
                      <a:pt x="2497" y="3770"/>
                    </a:lnTo>
                    <a:lnTo>
                      <a:pt x="2389" y="3723"/>
                    </a:lnTo>
                    <a:lnTo>
                      <a:pt x="2288" y="3667"/>
                    </a:lnTo>
                    <a:lnTo>
                      <a:pt x="2192" y="3602"/>
                    </a:lnTo>
                    <a:lnTo>
                      <a:pt x="2102" y="3528"/>
                    </a:lnTo>
                    <a:lnTo>
                      <a:pt x="2020" y="3449"/>
                    </a:lnTo>
                    <a:lnTo>
                      <a:pt x="1946" y="3361"/>
                    </a:lnTo>
                    <a:close/>
                    <a:moveTo>
                      <a:pt x="4225" y="2037"/>
                    </a:moveTo>
                    <a:lnTo>
                      <a:pt x="4246" y="2172"/>
                    </a:lnTo>
                    <a:lnTo>
                      <a:pt x="4262" y="2300"/>
                    </a:lnTo>
                    <a:lnTo>
                      <a:pt x="4273" y="2428"/>
                    </a:lnTo>
                    <a:lnTo>
                      <a:pt x="4277" y="2556"/>
                    </a:lnTo>
                    <a:lnTo>
                      <a:pt x="4273" y="2683"/>
                    </a:lnTo>
                    <a:lnTo>
                      <a:pt x="4262" y="2813"/>
                    </a:lnTo>
                    <a:lnTo>
                      <a:pt x="4246" y="2939"/>
                    </a:lnTo>
                    <a:lnTo>
                      <a:pt x="4129" y="3690"/>
                    </a:lnTo>
                    <a:lnTo>
                      <a:pt x="5738" y="3690"/>
                    </a:lnTo>
                    <a:lnTo>
                      <a:pt x="5738" y="2037"/>
                    </a:lnTo>
                    <a:lnTo>
                      <a:pt x="4225" y="2037"/>
                    </a:lnTo>
                    <a:close/>
                    <a:moveTo>
                      <a:pt x="193" y="2037"/>
                    </a:moveTo>
                    <a:lnTo>
                      <a:pt x="193" y="3690"/>
                    </a:lnTo>
                    <a:lnTo>
                      <a:pt x="1802" y="3690"/>
                    </a:lnTo>
                    <a:lnTo>
                      <a:pt x="1685" y="2939"/>
                    </a:lnTo>
                    <a:lnTo>
                      <a:pt x="1667" y="2813"/>
                    </a:lnTo>
                    <a:lnTo>
                      <a:pt x="1658" y="2683"/>
                    </a:lnTo>
                    <a:lnTo>
                      <a:pt x="1654" y="2556"/>
                    </a:lnTo>
                    <a:lnTo>
                      <a:pt x="1658" y="2428"/>
                    </a:lnTo>
                    <a:lnTo>
                      <a:pt x="1667" y="2300"/>
                    </a:lnTo>
                    <a:lnTo>
                      <a:pt x="1685" y="2172"/>
                    </a:lnTo>
                    <a:lnTo>
                      <a:pt x="1706" y="2037"/>
                    </a:lnTo>
                    <a:lnTo>
                      <a:pt x="1508" y="2037"/>
                    </a:lnTo>
                    <a:lnTo>
                      <a:pt x="1487" y="2086"/>
                    </a:lnTo>
                    <a:lnTo>
                      <a:pt x="1458" y="2131"/>
                    </a:lnTo>
                    <a:lnTo>
                      <a:pt x="1420" y="2168"/>
                    </a:lnTo>
                    <a:lnTo>
                      <a:pt x="1379" y="2199"/>
                    </a:lnTo>
                    <a:lnTo>
                      <a:pt x="1330" y="2222"/>
                    </a:lnTo>
                    <a:lnTo>
                      <a:pt x="1278" y="2237"/>
                    </a:lnTo>
                    <a:lnTo>
                      <a:pt x="1224" y="2242"/>
                    </a:lnTo>
                    <a:lnTo>
                      <a:pt x="1168" y="2237"/>
                    </a:lnTo>
                    <a:lnTo>
                      <a:pt x="1116" y="2222"/>
                    </a:lnTo>
                    <a:lnTo>
                      <a:pt x="1067" y="2199"/>
                    </a:lnTo>
                    <a:lnTo>
                      <a:pt x="1026" y="2168"/>
                    </a:lnTo>
                    <a:lnTo>
                      <a:pt x="988" y="2131"/>
                    </a:lnTo>
                    <a:lnTo>
                      <a:pt x="959" y="2086"/>
                    </a:lnTo>
                    <a:lnTo>
                      <a:pt x="938" y="2037"/>
                    </a:lnTo>
                    <a:lnTo>
                      <a:pt x="193" y="2037"/>
                    </a:lnTo>
                    <a:close/>
                    <a:moveTo>
                      <a:pt x="1224" y="1832"/>
                    </a:moveTo>
                    <a:lnTo>
                      <a:pt x="1195" y="1835"/>
                    </a:lnTo>
                    <a:lnTo>
                      <a:pt x="1168" y="1846"/>
                    </a:lnTo>
                    <a:lnTo>
                      <a:pt x="1147" y="1864"/>
                    </a:lnTo>
                    <a:lnTo>
                      <a:pt x="1129" y="1886"/>
                    </a:lnTo>
                    <a:lnTo>
                      <a:pt x="1118" y="1913"/>
                    </a:lnTo>
                    <a:lnTo>
                      <a:pt x="1114" y="1941"/>
                    </a:lnTo>
                    <a:lnTo>
                      <a:pt x="1118" y="1970"/>
                    </a:lnTo>
                    <a:lnTo>
                      <a:pt x="1129" y="1996"/>
                    </a:lnTo>
                    <a:lnTo>
                      <a:pt x="1147" y="2017"/>
                    </a:lnTo>
                    <a:lnTo>
                      <a:pt x="1168" y="2035"/>
                    </a:lnTo>
                    <a:lnTo>
                      <a:pt x="1195" y="2046"/>
                    </a:lnTo>
                    <a:lnTo>
                      <a:pt x="1224" y="2050"/>
                    </a:lnTo>
                    <a:lnTo>
                      <a:pt x="1253" y="2046"/>
                    </a:lnTo>
                    <a:lnTo>
                      <a:pt x="1278" y="2035"/>
                    </a:lnTo>
                    <a:lnTo>
                      <a:pt x="1300" y="2017"/>
                    </a:lnTo>
                    <a:lnTo>
                      <a:pt x="1318" y="1996"/>
                    </a:lnTo>
                    <a:lnTo>
                      <a:pt x="1328" y="1970"/>
                    </a:lnTo>
                    <a:lnTo>
                      <a:pt x="1332" y="1941"/>
                    </a:lnTo>
                    <a:lnTo>
                      <a:pt x="1328" y="1913"/>
                    </a:lnTo>
                    <a:lnTo>
                      <a:pt x="1318" y="1886"/>
                    </a:lnTo>
                    <a:lnTo>
                      <a:pt x="1300" y="1864"/>
                    </a:lnTo>
                    <a:lnTo>
                      <a:pt x="1278" y="1846"/>
                    </a:lnTo>
                    <a:lnTo>
                      <a:pt x="1253" y="1835"/>
                    </a:lnTo>
                    <a:lnTo>
                      <a:pt x="1224" y="1832"/>
                    </a:lnTo>
                    <a:close/>
                    <a:moveTo>
                      <a:pt x="2965" y="1448"/>
                    </a:moveTo>
                    <a:lnTo>
                      <a:pt x="2851" y="1453"/>
                    </a:lnTo>
                    <a:lnTo>
                      <a:pt x="2741" y="1470"/>
                    </a:lnTo>
                    <a:lnTo>
                      <a:pt x="2635" y="1497"/>
                    </a:lnTo>
                    <a:lnTo>
                      <a:pt x="2534" y="1534"/>
                    </a:lnTo>
                    <a:lnTo>
                      <a:pt x="2437" y="1581"/>
                    </a:lnTo>
                    <a:lnTo>
                      <a:pt x="2345" y="1637"/>
                    </a:lnTo>
                    <a:lnTo>
                      <a:pt x="2261" y="1700"/>
                    </a:lnTo>
                    <a:lnTo>
                      <a:pt x="2182" y="1772"/>
                    </a:lnTo>
                    <a:lnTo>
                      <a:pt x="2111" y="1851"/>
                    </a:lnTo>
                    <a:lnTo>
                      <a:pt x="2047" y="1936"/>
                    </a:lnTo>
                    <a:lnTo>
                      <a:pt x="1991" y="2028"/>
                    </a:lnTo>
                    <a:lnTo>
                      <a:pt x="1944" y="2125"/>
                    </a:lnTo>
                    <a:lnTo>
                      <a:pt x="1908" y="2226"/>
                    </a:lnTo>
                    <a:lnTo>
                      <a:pt x="1879" y="2332"/>
                    </a:lnTo>
                    <a:lnTo>
                      <a:pt x="1863" y="2442"/>
                    </a:lnTo>
                    <a:lnTo>
                      <a:pt x="1858" y="2556"/>
                    </a:lnTo>
                    <a:lnTo>
                      <a:pt x="1863" y="2669"/>
                    </a:lnTo>
                    <a:lnTo>
                      <a:pt x="1879" y="2779"/>
                    </a:lnTo>
                    <a:lnTo>
                      <a:pt x="1908" y="2885"/>
                    </a:lnTo>
                    <a:lnTo>
                      <a:pt x="1944" y="2988"/>
                    </a:lnTo>
                    <a:lnTo>
                      <a:pt x="1991" y="3083"/>
                    </a:lnTo>
                    <a:lnTo>
                      <a:pt x="2047" y="3175"/>
                    </a:lnTo>
                    <a:lnTo>
                      <a:pt x="2111" y="3262"/>
                    </a:lnTo>
                    <a:lnTo>
                      <a:pt x="2182" y="3339"/>
                    </a:lnTo>
                    <a:lnTo>
                      <a:pt x="2261" y="3411"/>
                    </a:lnTo>
                    <a:lnTo>
                      <a:pt x="2345" y="3476"/>
                    </a:lnTo>
                    <a:lnTo>
                      <a:pt x="2437" y="3530"/>
                    </a:lnTo>
                    <a:lnTo>
                      <a:pt x="2534" y="3577"/>
                    </a:lnTo>
                    <a:lnTo>
                      <a:pt x="2635" y="3615"/>
                    </a:lnTo>
                    <a:lnTo>
                      <a:pt x="2741" y="3642"/>
                    </a:lnTo>
                    <a:lnTo>
                      <a:pt x="2851" y="3660"/>
                    </a:lnTo>
                    <a:lnTo>
                      <a:pt x="2965" y="3665"/>
                    </a:lnTo>
                    <a:lnTo>
                      <a:pt x="3078" y="3660"/>
                    </a:lnTo>
                    <a:lnTo>
                      <a:pt x="3188" y="3642"/>
                    </a:lnTo>
                    <a:lnTo>
                      <a:pt x="3294" y="3615"/>
                    </a:lnTo>
                    <a:lnTo>
                      <a:pt x="3397" y="3577"/>
                    </a:lnTo>
                    <a:lnTo>
                      <a:pt x="3492" y="3530"/>
                    </a:lnTo>
                    <a:lnTo>
                      <a:pt x="3584" y="3476"/>
                    </a:lnTo>
                    <a:lnTo>
                      <a:pt x="3670" y="3411"/>
                    </a:lnTo>
                    <a:lnTo>
                      <a:pt x="3748" y="3339"/>
                    </a:lnTo>
                    <a:lnTo>
                      <a:pt x="3820" y="3262"/>
                    </a:lnTo>
                    <a:lnTo>
                      <a:pt x="3884" y="3175"/>
                    </a:lnTo>
                    <a:lnTo>
                      <a:pt x="3938" y="3083"/>
                    </a:lnTo>
                    <a:lnTo>
                      <a:pt x="3985" y="2988"/>
                    </a:lnTo>
                    <a:lnTo>
                      <a:pt x="4023" y="2885"/>
                    </a:lnTo>
                    <a:lnTo>
                      <a:pt x="4050" y="2779"/>
                    </a:lnTo>
                    <a:lnTo>
                      <a:pt x="4068" y="2669"/>
                    </a:lnTo>
                    <a:lnTo>
                      <a:pt x="4073" y="2556"/>
                    </a:lnTo>
                    <a:lnTo>
                      <a:pt x="4068" y="2442"/>
                    </a:lnTo>
                    <a:lnTo>
                      <a:pt x="4050" y="2332"/>
                    </a:lnTo>
                    <a:lnTo>
                      <a:pt x="4023" y="2226"/>
                    </a:lnTo>
                    <a:lnTo>
                      <a:pt x="3985" y="2125"/>
                    </a:lnTo>
                    <a:lnTo>
                      <a:pt x="3938" y="2028"/>
                    </a:lnTo>
                    <a:lnTo>
                      <a:pt x="3884" y="1936"/>
                    </a:lnTo>
                    <a:lnTo>
                      <a:pt x="3820" y="1851"/>
                    </a:lnTo>
                    <a:lnTo>
                      <a:pt x="3748" y="1772"/>
                    </a:lnTo>
                    <a:lnTo>
                      <a:pt x="3670" y="1700"/>
                    </a:lnTo>
                    <a:lnTo>
                      <a:pt x="3584" y="1637"/>
                    </a:lnTo>
                    <a:lnTo>
                      <a:pt x="3492" y="1581"/>
                    </a:lnTo>
                    <a:lnTo>
                      <a:pt x="3397" y="1534"/>
                    </a:lnTo>
                    <a:lnTo>
                      <a:pt x="3294" y="1497"/>
                    </a:lnTo>
                    <a:lnTo>
                      <a:pt x="3188" y="1470"/>
                    </a:lnTo>
                    <a:lnTo>
                      <a:pt x="3078" y="1453"/>
                    </a:lnTo>
                    <a:lnTo>
                      <a:pt x="2965" y="1448"/>
                    </a:lnTo>
                    <a:close/>
                    <a:moveTo>
                      <a:pt x="4064" y="1012"/>
                    </a:moveTo>
                    <a:lnTo>
                      <a:pt x="4194" y="1844"/>
                    </a:lnTo>
                    <a:lnTo>
                      <a:pt x="5738" y="1844"/>
                    </a:lnTo>
                    <a:lnTo>
                      <a:pt x="5738" y="1120"/>
                    </a:lnTo>
                    <a:lnTo>
                      <a:pt x="5735" y="1091"/>
                    </a:lnTo>
                    <a:lnTo>
                      <a:pt x="5724" y="1066"/>
                    </a:lnTo>
                    <a:lnTo>
                      <a:pt x="5706" y="1045"/>
                    </a:lnTo>
                    <a:lnTo>
                      <a:pt x="5684" y="1027"/>
                    </a:lnTo>
                    <a:lnTo>
                      <a:pt x="5659" y="1016"/>
                    </a:lnTo>
                    <a:lnTo>
                      <a:pt x="5629" y="1012"/>
                    </a:lnTo>
                    <a:lnTo>
                      <a:pt x="4064" y="1012"/>
                    </a:lnTo>
                    <a:close/>
                    <a:moveTo>
                      <a:pt x="301" y="1012"/>
                    </a:moveTo>
                    <a:lnTo>
                      <a:pt x="272" y="1016"/>
                    </a:lnTo>
                    <a:lnTo>
                      <a:pt x="247" y="1027"/>
                    </a:lnTo>
                    <a:lnTo>
                      <a:pt x="223" y="1045"/>
                    </a:lnTo>
                    <a:lnTo>
                      <a:pt x="207" y="1066"/>
                    </a:lnTo>
                    <a:lnTo>
                      <a:pt x="196" y="1091"/>
                    </a:lnTo>
                    <a:lnTo>
                      <a:pt x="193" y="1120"/>
                    </a:lnTo>
                    <a:lnTo>
                      <a:pt x="193" y="1844"/>
                    </a:lnTo>
                    <a:lnTo>
                      <a:pt x="938" y="1844"/>
                    </a:lnTo>
                    <a:lnTo>
                      <a:pt x="959" y="1796"/>
                    </a:lnTo>
                    <a:lnTo>
                      <a:pt x="988" y="1752"/>
                    </a:lnTo>
                    <a:lnTo>
                      <a:pt x="1026" y="1715"/>
                    </a:lnTo>
                    <a:lnTo>
                      <a:pt x="1067" y="1682"/>
                    </a:lnTo>
                    <a:lnTo>
                      <a:pt x="1116" y="1659"/>
                    </a:lnTo>
                    <a:lnTo>
                      <a:pt x="1168" y="1644"/>
                    </a:lnTo>
                    <a:lnTo>
                      <a:pt x="1224" y="1639"/>
                    </a:lnTo>
                    <a:lnTo>
                      <a:pt x="1278" y="1644"/>
                    </a:lnTo>
                    <a:lnTo>
                      <a:pt x="1330" y="1659"/>
                    </a:lnTo>
                    <a:lnTo>
                      <a:pt x="1379" y="1682"/>
                    </a:lnTo>
                    <a:lnTo>
                      <a:pt x="1420" y="1715"/>
                    </a:lnTo>
                    <a:lnTo>
                      <a:pt x="1458" y="1752"/>
                    </a:lnTo>
                    <a:lnTo>
                      <a:pt x="1487" y="1796"/>
                    </a:lnTo>
                    <a:lnTo>
                      <a:pt x="1508" y="1844"/>
                    </a:lnTo>
                    <a:lnTo>
                      <a:pt x="1735" y="1844"/>
                    </a:lnTo>
                    <a:lnTo>
                      <a:pt x="1867" y="1012"/>
                    </a:lnTo>
                    <a:lnTo>
                      <a:pt x="301" y="1012"/>
                    </a:lnTo>
                    <a:close/>
                    <a:moveTo>
                      <a:pt x="403" y="704"/>
                    </a:moveTo>
                    <a:lnTo>
                      <a:pt x="400" y="706"/>
                    </a:lnTo>
                    <a:lnTo>
                      <a:pt x="398" y="708"/>
                    </a:lnTo>
                    <a:lnTo>
                      <a:pt x="398" y="711"/>
                    </a:lnTo>
                    <a:lnTo>
                      <a:pt x="398" y="819"/>
                    </a:lnTo>
                    <a:lnTo>
                      <a:pt x="616" y="819"/>
                    </a:lnTo>
                    <a:lnTo>
                      <a:pt x="616" y="711"/>
                    </a:lnTo>
                    <a:lnTo>
                      <a:pt x="614" y="708"/>
                    </a:lnTo>
                    <a:lnTo>
                      <a:pt x="612" y="706"/>
                    </a:lnTo>
                    <a:lnTo>
                      <a:pt x="608" y="704"/>
                    </a:lnTo>
                    <a:lnTo>
                      <a:pt x="403" y="704"/>
                    </a:lnTo>
                    <a:close/>
                    <a:moveTo>
                      <a:pt x="4707" y="602"/>
                    </a:moveTo>
                    <a:lnTo>
                      <a:pt x="4703" y="603"/>
                    </a:lnTo>
                    <a:lnTo>
                      <a:pt x="4702" y="605"/>
                    </a:lnTo>
                    <a:lnTo>
                      <a:pt x="4702" y="609"/>
                    </a:lnTo>
                    <a:lnTo>
                      <a:pt x="4702" y="819"/>
                    </a:lnTo>
                    <a:lnTo>
                      <a:pt x="5328" y="819"/>
                    </a:lnTo>
                    <a:lnTo>
                      <a:pt x="5328" y="609"/>
                    </a:lnTo>
                    <a:lnTo>
                      <a:pt x="5328" y="605"/>
                    </a:lnTo>
                    <a:lnTo>
                      <a:pt x="5324" y="603"/>
                    </a:lnTo>
                    <a:lnTo>
                      <a:pt x="5323" y="602"/>
                    </a:lnTo>
                    <a:lnTo>
                      <a:pt x="4707" y="602"/>
                    </a:lnTo>
                    <a:close/>
                    <a:moveTo>
                      <a:pt x="2126" y="602"/>
                    </a:moveTo>
                    <a:lnTo>
                      <a:pt x="1946" y="1751"/>
                    </a:lnTo>
                    <a:lnTo>
                      <a:pt x="2020" y="1664"/>
                    </a:lnTo>
                    <a:lnTo>
                      <a:pt x="2102" y="1583"/>
                    </a:lnTo>
                    <a:lnTo>
                      <a:pt x="2192" y="1511"/>
                    </a:lnTo>
                    <a:lnTo>
                      <a:pt x="2288" y="1446"/>
                    </a:lnTo>
                    <a:lnTo>
                      <a:pt x="2389" y="1390"/>
                    </a:lnTo>
                    <a:lnTo>
                      <a:pt x="2497" y="1344"/>
                    </a:lnTo>
                    <a:lnTo>
                      <a:pt x="2608" y="1306"/>
                    </a:lnTo>
                    <a:lnTo>
                      <a:pt x="2723" y="1279"/>
                    </a:lnTo>
                    <a:lnTo>
                      <a:pt x="2842" y="1261"/>
                    </a:lnTo>
                    <a:lnTo>
                      <a:pt x="2965" y="1255"/>
                    </a:lnTo>
                    <a:lnTo>
                      <a:pt x="3087" y="1261"/>
                    </a:lnTo>
                    <a:lnTo>
                      <a:pt x="3208" y="1279"/>
                    </a:lnTo>
                    <a:lnTo>
                      <a:pt x="3323" y="1306"/>
                    </a:lnTo>
                    <a:lnTo>
                      <a:pt x="3434" y="1344"/>
                    </a:lnTo>
                    <a:lnTo>
                      <a:pt x="3541" y="1390"/>
                    </a:lnTo>
                    <a:lnTo>
                      <a:pt x="3643" y="1446"/>
                    </a:lnTo>
                    <a:lnTo>
                      <a:pt x="3739" y="1511"/>
                    </a:lnTo>
                    <a:lnTo>
                      <a:pt x="3827" y="1583"/>
                    </a:lnTo>
                    <a:lnTo>
                      <a:pt x="3910" y="1664"/>
                    </a:lnTo>
                    <a:lnTo>
                      <a:pt x="3985" y="1751"/>
                    </a:lnTo>
                    <a:lnTo>
                      <a:pt x="3805" y="602"/>
                    </a:lnTo>
                    <a:lnTo>
                      <a:pt x="2126" y="602"/>
                    </a:lnTo>
                    <a:close/>
                    <a:moveTo>
                      <a:pt x="1121" y="602"/>
                    </a:moveTo>
                    <a:lnTo>
                      <a:pt x="1118" y="603"/>
                    </a:lnTo>
                    <a:lnTo>
                      <a:pt x="1116" y="605"/>
                    </a:lnTo>
                    <a:lnTo>
                      <a:pt x="1114" y="609"/>
                    </a:lnTo>
                    <a:lnTo>
                      <a:pt x="1114" y="819"/>
                    </a:lnTo>
                    <a:lnTo>
                      <a:pt x="1537" y="819"/>
                    </a:lnTo>
                    <a:lnTo>
                      <a:pt x="1537" y="609"/>
                    </a:lnTo>
                    <a:lnTo>
                      <a:pt x="1535" y="605"/>
                    </a:lnTo>
                    <a:lnTo>
                      <a:pt x="1534" y="603"/>
                    </a:lnTo>
                    <a:lnTo>
                      <a:pt x="1530" y="602"/>
                    </a:lnTo>
                    <a:lnTo>
                      <a:pt x="1121" y="602"/>
                    </a:lnTo>
                    <a:close/>
                    <a:moveTo>
                      <a:pt x="2398" y="191"/>
                    </a:moveTo>
                    <a:lnTo>
                      <a:pt x="2236" y="409"/>
                    </a:lnTo>
                    <a:lnTo>
                      <a:pt x="3695" y="409"/>
                    </a:lnTo>
                    <a:lnTo>
                      <a:pt x="3532" y="191"/>
                    </a:lnTo>
                    <a:lnTo>
                      <a:pt x="2398" y="191"/>
                    </a:lnTo>
                    <a:close/>
                    <a:moveTo>
                      <a:pt x="2351" y="0"/>
                    </a:moveTo>
                    <a:lnTo>
                      <a:pt x="3580" y="0"/>
                    </a:lnTo>
                    <a:lnTo>
                      <a:pt x="3609" y="4"/>
                    </a:lnTo>
                    <a:lnTo>
                      <a:pt x="3636" y="16"/>
                    </a:lnTo>
                    <a:lnTo>
                      <a:pt x="3658" y="38"/>
                    </a:lnTo>
                    <a:lnTo>
                      <a:pt x="3964" y="448"/>
                    </a:lnTo>
                    <a:lnTo>
                      <a:pt x="3965" y="448"/>
                    </a:lnTo>
                    <a:lnTo>
                      <a:pt x="3969" y="454"/>
                    </a:lnTo>
                    <a:lnTo>
                      <a:pt x="3971" y="457"/>
                    </a:lnTo>
                    <a:lnTo>
                      <a:pt x="3973" y="463"/>
                    </a:lnTo>
                    <a:lnTo>
                      <a:pt x="3974" y="465"/>
                    </a:lnTo>
                    <a:lnTo>
                      <a:pt x="3976" y="470"/>
                    </a:lnTo>
                    <a:lnTo>
                      <a:pt x="3978" y="474"/>
                    </a:lnTo>
                    <a:lnTo>
                      <a:pt x="3978" y="475"/>
                    </a:lnTo>
                    <a:lnTo>
                      <a:pt x="3982" y="488"/>
                    </a:lnTo>
                    <a:lnTo>
                      <a:pt x="3982" y="490"/>
                    </a:lnTo>
                    <a:lnTo>
                      <a:pt x="3982" y="492"/>
                    </a:lnTo>
                    <a:lnTo>
                      <a:pt x="3982" y="492"/>
                    </a:lnTo>
                    <a:lnTo>
                      <a:pt x="4034" y="819"/>
                    </a:lnTo>
                    <a:lnTo>
                      <a:pt x="4509" y="819"/>
                    </a:lnTo>
                    <a:lnTo>
                      <a:pt x="4509" y="609"/>
                    </a:lnTo>
                    <a:lnTo>
                      <a:pt x="4514" y="562"/>
                    </a:lnTo>
                    <a:lnTo>
                      <a:pt x="4529" y="520"/>
                    </a:lnTo>
                    <a:lnTo>
                      <a:pt x="4552" y="484"/>
                    </a:lnTo>
                    <a:lnTo>
                      <a:pt x="4583" y="454"/>
                    </a:lnTo>
                    <a:lnTo>
                      <a:pt x="4621" y="430"/>
                    </a:lnTo>
                    <a:lnTo>
                      <a:pt x="4662" y="414"/>
                    </a:lnTo>
                    <a:lnTo>
                      <a:pt x="4707" y="409"/>
                    </a:lnTo>
                    <a:lnTo>
                      <a:pt x="5323" y="409"/>
                    </a:lnTo>
                    <a:lnTo>
                      <a:pt x="5368" y="414"/>
                    </a:lnTo>
                    <a:lnTo>
                      <a:pt x="5409" y="430"/>
                    </a:lnTo>
                    <a:lnTo>
                      <a:pt x="5447" y="454"/>
                    </a:lnTo>
                    <a:lnTo>
                      <a:pt x="5477" y="484"/>
                    </a:lnTo>
                    <a:lnTo>
                      <a:pt x="5501" y="520"/>
                    </a:lnTo>
                    <a:lnTo>
                      <a:pt x="5515" y="562"/>
                    </a:lnTo>
                    <a:lnTo>
                      <a:pt x="5521" y="609"/>
                    </a:lnTo>
                    <a:lnTo>
                      <a:pt x="5521" y="819"/>
                    </a:lnTo>
                    <a:lnTo>
                      <a:pt x="5629" y="819"/>
                    </a:lnTo>
                    <a:lnTo>
                      <a:pt x="5683" y="825"/>
                    </a:lnTo>
                    <a:lnTo>
                      <a:pt x="5735" y="839"/>
                    </a:lnTo>
                    <a:lnTo>
                      <a:pt x="5782" y="861"/>
                    </a:lnTo>
                    <a:lnTo>
                      <a:pt x="5823" y="890"/>
                    </a:lnTo>
                    <a:lnTo>
                      <a:pt x="5859" y="928"/>
                    </a:lnTo>
                    <a:lnTo>
                      <a:pt x="5890" y="969"/>
                    </a:lnTo>
                    <a:lnTo>
                      <a:pt x="5911" y="1016"/>
                    </a:lnTo>
                    <a:lnTo>
                      <a:pt x="5926" y="1066"/>
                    </a:lnTo>
                    <a:lnTo>
                      <a:pt x="5931" y="1120"/>
                    </a:lnTo>
                    <a:lnTo>
                      <a:pt x="5931" y="3991"/>
                    </a:lnTo>
                    <a:lnTo>
                      <a:pt x="5926" y="4045"/>
                    </a:lnTo>
                    <a:lnTo>
                      <a:pt x="5911" y="4097"/>
                    </a:lnTo>
                    <a:lnTo>
                      <a:pt x="5890" y="4144"/>
                    </a:lnTo>
                    <a:lnTo>
                      <a:pt x="5859" y="4186"/>
                    </a:lnTo>
                    <a:lnTo>
                      <a:pt x="5823" y="4222"/>
                    </a:lnTo>
                    <a:lnTo>
                      <a:pt x="5782" y="4252"/>
                    </a:lnTo>
                    <a:lnTo>
                      <a:pt x="5735" y="4274"/>
                    </a:lnTo>
                    <a:lnTo>
                      <a:pt x="5683" y="4288"/>
                    </a:lnTo>
                    <a:lnTo>
                      <a:pt x="5629" y="4292"/>
                    </a:lnTo>
                    <a:lnTo>
                      <a:pt x="301" y="4292"/>
                    </a:lnTo>
                    <a:lnTo>
                      <a:pt x="247" y="4288"/>
                    </a:lnTo>
                    <a:lnTo>
                      <a:pt x="196" y="4274"/>
                    </a:lnTo>
                    <a:lnTo>
                      <a:pt x="149" y="4252"/>
                    </a:lnTo>
                    <a:lnTo>
                      <a:pt x="108" y="4222"/>
                    </a:lnTo>
                    <a:lnTo>
                      <a:pt x="70" y="4186"/>
                    </a:lnTo>
                    <a:lnTo>
                      <a:pt x="41" y="4144"/>
                    </a:lnTo>
                    <a:lnTo>
                      <a:pt x="18" y="4097"/>
                    </a:lnTo>
                    <a:lnTo>
                      <a:pt x="5" y="4045"/>
                    </a:lnTo>
                    <a:lnTo>
                      <a:pt x="0" y="3991"/>
                    </a:lnTo>
                    <a:lnTo>
                      <a:pt x="0" y="1120"/>
                    </a:lnTo>
                    <a:lnTo>
                      <a:pt x="5" y="1066"/>
                    </a:lnTo>
                    <a:lnTo>
                      <a:pt x="20" y="1014"/>
                    </a:lnTo>
                    <a:lnTo>
                      <a:pt x="43" y="965"/>
                    </a:lnTo>
                    <a:lnTo>
                      <a:pt x="74" y="922"/>
                    </a:lnTo>
                    <a:lnTo>
                      <a:pt x="112" y="886"/>
                    </a:lnTo>
                    <a:lnTo>
                      <a:pt x="157" y="857"/>
                    </a:lnTo>
                    <a:lnTo>
                      <a:pt x="205" y="836"/>
                    </a:lnTo>
                    <a:lnTo>
                      <a:pt x="205" y="711"/>
                    </a:lnTo>
                    <a:lnTo>
                      <a:pt x="211" y="665"/>
                    </a:lnTo>
                    <a:lnTo>
                      <a:pt x="225" y="623"/>
                    </a:lnTo>
                    <a:lnTo>
                      <a:pt x="248" y="587"/>
                    </a:lnTo>
                    <a:lnTo>
                      <a:pt x="279" y="557"/>
                    </a:lnTo>
                    <a:lnTo>
                      <a:pt x="317" y="533"/>
                    </a:lnTo>
                    <a:lnTo>
                      <a:pt x="358" y="517"/>
                    </a:lnTo>
                    <a:lnTo>
                      <a:pt x="403" y="511"/>
                    </a:lnTo>
                    <a:lnTo>
                      <a:pt x="608" y="511"/>
                    </a:lnTo>
                    <a:lnTo>
                      <a:pt x="653" y="517"/>
                    </a:lnTo>
                    <a:lnTo>
                      <a:pt x="695" y="533"/>
                    </a:lnTo>
                    <a:lnTo>
                      <a:pt x="733" y="557"/>
                    </a:lnTo>
                    <a:lnTo>
                      <a:pt x="763" y="587"/>
                    </a:lnTo>
                    <a:lnTo>
                      <a:pt x="787" y="623"/>
                    </a:lnTo>
                    <a:lnTo>
                      <a:pt x="801" y="665"/>
                    </a:lnTo>
                    <a:lnTo>
                      <a:pt x="806" y="711"/>
                    </a:lnTo>
                    <a:lnTo>
                      <a:pt x="806" y="819"/>
                    </a:lnTo>
                    <a:lnTo>
                      <a:pt x="922" y="819"/>
                    </a:lnTo>
                    <a:lnTo>
                      <a:pt x="922" y="609"/>
                    </a:lnTo>
                    <a:lnTo>
                      <a:pt x="927" y="562"/>
                    </a:lnTo>
                    <a:lnTo>
                      <a:pt x="943" y="520"/>
                    </a:lnTo>
                    <a:lnTo>
                      <a:pt x="967" y="484"/>
                    </a:lnTo>
                    <a:lnTo>
                      <a:pt x="997" y="454"/>
                    </a:lnTo>
                    <a:lnTo>
                      <a:pt x="1033" y="430"/>
                    </a:lnTo>
                    <a:lnTo>
                      <a:pt x="1075" y="414"/>
                    </a:lnTo>
                    <a:lnTo>
                      <a:pt x="1121" y="409"/>
                    </a:lnTo>
                    <a:lnTo>
                      <a:pt x="1530" y="409"/>
                    </a:lnTo>
                    <a:lnTo>
                      <a:pt x="1577" y="414"/>
                    </a:lnTo>
                    <a:lnTo>
                      <a:pt x="1618" y="430"/>
                    </a:lnTo>
                    <a:lnTo>
                      <a:pt x="1654" y="454"/>
                    </a:lnTo>
                    <a:lnTo>
                      <a:pt x="1685" y="484"/>
                    </a:lnTo>
                    <a:lnTo>
                      <a:pt x="1708" y="520"/>
                    </a:lnTo>
                    <a:lnTo>
                      <a:pt x="1724" y="562"/>
                    </a:lnTo>
                    <a:lnTo>
                      <a:pt x="1730" y="609"/>
                    </a:lnTo>
                    <a:lnTo>
                      <a:pt x="1730" y="819"/>
                    </a:lnTo>
                    <a:lnTo>
                      <a:pt x="1897" y="819"/>
                    </a:lnTo>
                    <a:lnTo>
                      <a:pt x="1948" y="492"/>
                    </a:lnTo>
                    <a:lnTo>
                      <a:pt x="1948" y="492"/>
                    </a:lnTo>
                    <a:lnTo>
                      <a:pt x="1948" y="490"/>
                    </a:lnTo>
                    <a:lnTo>
                      <a:pt x="1949" y="488"/>
                    </a:lnTo>
                    <a:lnTo>
                      <a:pt x="1951" y="475"/>
                    </a:lnTo>
                    <a:lnTo>
                      <a:pt x="1953" y="474"/>
                    </a:lnTo>
                    <a:lnTo>
                      <a:pt x="1953" y="470"/>
                    </a:lnTo>
                    <a:lnTo>
                      <a:pt x="1957" y="465"/>
                    </a:lnTo>
                    <a:lnTo>
                      <a:pt x="1957" y="463"/>
                    </a:lnTo>
                    <a:lnTo>
                      <a:pt x="1960" y="457"/>
                    </a:lnTo>
                    <a:lnTo>
                      <a:pt x="1962" y="454"/>
                    </a:lnTo>
                    <a:lnTo>
                      <a:pt x="1966" y="448"/>
                    </a:lnTo>
                    <a:lnTo>
                      <a:pt x="1966" y="448"/>
                    </a:lnTo>
                    <a:lnTo>
                      <a:pt x="2273" y="38"/>
                    </a:lnTo>
                    <a:lnTo>
                      <a:pt x="2295" y="16"/>
                    </a:lnTo>
                    <a:lnTo>
                      <a:pt x="2320" y="4"/>
                    </a:lnTo>
                    <a:lnTo>
                      <a:pt x="2351" y="0"/>
                    </a:lnTo>
                    <a:close/>
                  </a:path>
                </a:pathLst>
              </a:custGeom>
              <a:grpFill/>
              <a:ln w="0">
                <a:noFill/>
                <a:prstDash val="solid"/>
                <a:round/>
              </a:ln>
            </p:spPr>
            <p:txBody>
              <a:bodyPr vert="horz" wrap="square" lIns="68580" tIns="34290" rIns="68580" bIns="34290" numCol="1" anchor="t" anchorCtr="0" compatLnSpc="1"/>
              <a:lstStyle/>
              <a:p>
                <a:endParaRPr lang="en-US" sz="1200">
                  <a:latin typeface="Calibri" panose="020F0502020204030204" pitchFamily="34" charset="0"/>
                  <a:cs typeface="Calibri" panose="020F0502020204030204" pitchFamily="34" charset="0"/>
                </a:endParaRPr>
              </a:p>
            </p:txBody>
          </p:sp>
          <p:sp>
            <p:nvSpPr>
              <p:cNvPr id="89" name="Freeform 7"/>
              <p:cNvSpPr>
                <a:spLocks noEditPoints="1"/>
              </p:cNvSpPr>
              <p:nvPr/>
            </p:nvSpPr>
            <p:spPr bwMode="auto">
              <a:xfrm>
                <a:off x="2337" y="963"/>
                <a:ext cx="915" cy="917"/>
              </a:xfrm>
              <a:custGeom>
                <a:avLst/>
                <a:gdLst>
                  <a:gd name="T0" fmla="*/ 825 w 1831"/>
                  <a:gd name="T1" fmla="*/ 198 h 1833"/>
                  <a:gd name="T2" fmla="*/ 654 w 1831"/>
                  <a:gd name="T3" fmla="*/ 241 h 1833"/>
                  <a:gd name="T4" fmla="*/ 502 w 1831"/>
                  <a:gd name="T5" fmla="*/ 322 h 1833"/>
                  <a:gd name="T6" fmla="*/ 375 w 1831"/>
                  <a:gd name="T7" fmla="*/ 436 h 1833"/>
                  <a:gd name="T8" fmla="*/ 276 w 1831"/>
                  <a:gd name="T9" fmla="*/ 576 h 1833"/>
                  <a:gd name="T10" fmla="*/ 214 w 1831"/>
                  <a:gd name="T11" fmla="*/ 738 h 1833"/>
                  <a:gd name="T12" fmla="*/ 191 w 1831"/>
                  <a:gd name="T13" fmla="*/ 917 h 1833"/>
                  <a:gd name="T14" fmla="*/ 214 w 1831"/>
                  <a:gd name="T15" fmla="*/ 1095 h 1833"/>
                  <a:gd name="T16" fmla="*/ 276 w 1831"/>
                  <a:gd name="T17" fmla="*/ 1257 h 1833"/>
                  <a:gd name="T18" fmla="*/ 375 w 1831"/>
                  <a:gd name="T19" fmla="*/ 1397 h 1833"/>
                  <a:gd name="T20" fmla="*/ 502 w 1831"/>
                  <a:gd name="T21" fmla="*/ 1511 h 1833"/>
                  <a:gd name="T22" fmla="*/ 654 w 1831"/>
                  <a:gd name="T23" fmla="*/ 1592 h 1833"/>
                  <a:gd name="T24" fmla="*/ 825 w 1831"/>
                  <a:gd name="T25" fmla="*/ 1635 h 1833"/>
                  <a:gd name="T26" fmla="*/ 1006 w 1831"/>
                  <a:gd name="T27" fmla="*/ 1635 h 1833"/>
                  <a:gd name="T28" fmla="*/ 1176 w 1831"/>
                  <a:gd name="T29" fmla="*/ 1592 h 1833"/>
                  <a:gd name="T30" fmla="*/ 1329 w 1831"/>
                  <a:gd name="T31" fmla="*/ 1511 h 1833"/>
                  <a:gd name="T32" fmla="*/ 1456 w 1831"/>
                  <a:gd name="T33" fmla="*/ 1397 h 1833"/>
                  <a:gd name="T34" fmla="*/ 1554 w 1831"/>
                  <a:gd name="T35" fmla="*/ 1257 h 1833"/>
                  <a:gd name="T36" fmla="*/ 1617 w 1831"/>
                  <a:gd name="T37" fmla="*/ 1095 h 1833"/>
                  <a:gd name="T38" fmla="*/ 1638 w 1831"/>
                  <a:gd name="T39" fmla="*/ 917 h 1833"/>
                  <a:gd name="T40" fmla="*/ 1617 w 1831"/>
                  <a:gd name="T41" fmla="*/ 738 h 1833"/>
                  <a:gd name="T42" fmla="*/ 1554 w 1831"/>
                  <a:gd name="T43" fmla="*/ 576 h 1833"/>
                  <a:gd name="T44" fmla="*/ 1456 w 1831"/>
                  <a:gd name="T45" fmla="*/ 436 h 1833"/>
                  <a:gd name="T46" fmla="*/ 1329 w 1831"/>
                  <a:gd name="T47" fmla="*/ 322 h 1833"/>
                  <a:gd name="T48" fmla="*/ 1176 w 1831"/>
                  <a:gd name="T49" fmla="*/ 241 h 1833"/>
                  <a:gd name="T50" fmla="*/ 1006 w 1831"/>
                  <a:gd name="T51" fmla="*/ 198 h 1833"/>
                  <a:gd name="T52" fmla="*/ 915 w 1831"/>
                  <a:gd name="T53" fmla="*/ 0 h 1833"/>
                  <a:gd name="T54" fmla="*/ 1111 w 1831"/>
                  <a:gd name="T55" fmla="*/ 22 h 1833"/>
                  <a:gd name="T56" fmla="*/ 1293 w 1831"/>
                  <a:gd name="T57" fmla="*/ 83 h 1833"/>
                  <a:gd name="T58" fmla="*/ 1456 w 1831"/>
                  <a:gd name="T59" fmla="*/ 178 h 1833"/>
                  <a:gd name="T60" fmla="*/ 1595 w 1831"/>
                  <a:gd name="T61" fmla="*/ 304 h 1833"/>
                  <a:gd name="T62" fmla="*/ 1707 w 1831"/>
                  <a:gd name="T63" fmla="*/ 456 h 1833"/>
                  <a:gd name="T64" fmla="*/ 1784 w 1831"/>
                  <a:gd name="T65" fmla="*/ 628 h 1833"/>
                  <a:gd name="T66" fmla="*/ 1825 w 1831"/>
                  <a:gd name="T67" fmla="*/ 818 h 1833"/>
                  <a:gd name="T68" fmla="*/ 1825 w 1831"/>
                  <a:gd name="T69" fmla="*/ 1017 h 1833"/>
                  <a:gd name="T70" fmla="*/ 1784 w 1831"/>
                  <a:gd name="T71" fmla="*/ 1207 h 1833"/>
                  <a:gd name="T72" fmla="*/ 1707 w 1831"/>
                  <a:gd name="T73" fmla="*/ 1379 h 1833"/>
                  <a:gd name="T74" fmla="*/ 1595 w 1831"/>
                  <a:gd name="T75" fmla="*/ 1531 h 1833"/>
                  <a:gd name="T76" fmla="*/ 1456 w 1831"/>
                  <a:gd name="T77" fmla="*/ 1657 h 1833"/>
                  <a:gd name="T78" fmla="*/ 1293 w 1831"/>
                  <a:gd name="T79" fmla="*/ 1752 h 1833"/>
                  <a:gd name="T80" fmla="*/ 1111 w 1831"/>
                  <a:gd name="T81" fmla="*/ 1812 h 1833"/>
                  <a:gd name="T82" fmla="*/ 915 w 1831"/>
                  <a:gd name="T83" fmla="*/ 1833 h 1833"/>
                  <a:gd name="T84" fmla="*/ 718 w 1831"/>
                  <a:gd name="T85" fmla="*/ 1812 h 1833"/>
                  <a:gd name="T86" fmla="*/ 537 w 1831"/>
                  <a:gd name="T87" fmla="*/ 1752 h 1833"/>
                  <a:gd name="T88" fmla="*/ 375 w 1831"/>
                  <a:gd name="T89" fmla="*/ 1657 h 1833"/>
                  <a:gd name="T90" fmla="*/ 236 w 1831"/>
                  <a:gd name="T91" fmla="*/ 1531 h 1833"/>
                  <a:gd name="T92" fmla="*/ 124 w 1831"/>
                  <a:gd name="T93" fmla="*/ 1379 h 1833"/>
                  <a:gd name="T94" fmla="*/ 47 w 1831"/>
                  <a:gd name="T95" fmla="*/ 1207 h 1833"/>
                  <a:gd name="T96" fmla="*/ 6 w 1831"/>
                  <a:gd name="T97" fmla="*/ 1017 h 1833"/>
                  <a:gd name="T98" fmla="*/ 6 w 1831"/>
                  <a:gd name="T99" fmla="*/ 818 h 1833"/>
                  <a:gd name="T100" fmla="*/ 47 w 1831"/>
                  <a:gd name="T101" fmla="*/ 628 h 1833"/>
                  <a:gd name="T102" fmla="*/ 124 w 1831"/>
                  <a:gd name="T103" fmla="*/ 456 h 1833"/>
                  <a:gd name="T104" fmla="*/ 236 w 1831"/>
                  <a:gd name="T105" fmla="*/ 304 h 1833"/>
                  <a:gd name="T106" fmla="*/ 375 w 1831"/>
                  <a:gd name="T107" fmla="*/ 178 h 1833"/>
                  <a:gd name="T108" fmla="*/ 537 w 1831"/>
                  <a:gd name="T109" fmla="*/ 83 h 1833"/>
                  <a:gd name="T110" fmla="*/ 718 w 1831"/>
                  <a:gd name="T111" fmla="*/ 22 h 1833"/>
                  <a:gd name="T112" fmla="*/ 915 w 1831"/>
                  <a:gd name="T113"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1" h="1833">
                    <a:moveTo>
                      <a:pt x="915" y="193"/>
                    </a:moveTo>
                    <a:lnTo>
                      <a:pt x="825" y="198"/>
                    </a:lnTo>
                    <a:lnTo>
                      <a:pt x="736" y="216"/>
                    </a:lnTo>
                    <a:lnTo>
                      <a:pt x="654" y="241"/>
                    </a:lnTo>
                    <a:lnTo>
                      <a:pt x="574" y="277"/>
                    </a:lnTo>
                    <a:lnTo>
                      <a:pt x="502" y="322"/>
                    </a:lnTo>
                    <a:lnTo>
                      <a:pt x="434" y="376"/>
                    </a:lnTo>
                    <a:lnTo>
                      <a:pt x="375" y="436"/>
                    </a:lnTo>
                    <a:lnTo>
                      <a:pt x="321" y="504"/>
                    </a:lnTo>
                    <a:lnTo>
                      <a:pt x="276" y="576"/>
                    </a:lnTo>
                    <a:lnTo>
                      <a:pt x="240" y="655"/>
                    </a:lnTo>
                    <a:lnTo>
                      <a:pt x="214" y="738"/>
                    </a:lnTo>
                    <a:lnTo>
                      <a:pt x="196" y="827"/>
                    </a:lnTo>
                    <a:lnTo>
                      <a:pt x="191" y="917"/>
                    </a:lnTo>
                    <a:lnTo>
                      <a:pt x="196" y="1008"/>
                    </a:lnTo>
                    <a:lnTo>
                      <a:pt x="214" y="1095"/>
                    </a:lnTo>
                    <a:lnTo>
                      <a:pt x="240" y="1178"/>
                    </a:lnTo>
                    <a:lnTo>
                      <a:pt x="276" y="1257"/>
                    </a:lnTo>
                    <a:lnTo>
                      <a:pt x="321" y="1331"/>
                    </a:lnTo>
                    <a:lnTo>
                      <a:pt x="375" y="1397"/>
                    </a:lnTo>
                    <a:lnTo>
                      <a:pt x="434" y="1459"/>
                    </a:lnTo>
                    <a:lnTo>
                      <a:pt x="502" y="1511"/>
                    </a:lnTo>
                    <a:lnTo>
                      <a:pt x="574" y="1556"/>
                    </a:lnTo>
                    <a:lnTo>
                      <a:pt x="654" y="1592"/>
                    </a:lnTo>
                    <a:lnTo>
                      <a:pt x="736" y="1619"/>
                    </a:lnTo>
                    <a:lnTo>
                      <a:pt x="825" y="1635"/>
                    </a:lnTo>
                    <a:lnTo>
                      <a:pt x="915" y="1641"/>
                    </a:lnTo>
                    <a:lnTo>
                      <a:pt x="1006" y="1635"/>
                    </a:lnTo>
                    <a:lnTo>
                      <a:pt x="1093" y="1619"/>
                    </a:lnTo>
                    <a:lnTo>
                      <a:pt x="1176" y="1592"/>
                    </a:lnTo>
                    <a:lnTo>
                      <a:pt x="1255" y="1556"/>
                    </a:lnTo>
                    <a:lnTo>
                      <a:pt x="1329" y="1511"/>
                    </a:lnTo>
                    <a:lnTo>
                      <a:pt x="1395" y="1459"/>
                    </a:lnTo>
                    <a:lnTo>
                      <a:pt x="1456" y="1397"/>
                    </a:lnTo>
                    <a:lnTo>
                      <a:pt x="1509" y="1331"/>
                    </a:lnTo>
                    <a:lnTo>
                      <a:pt x="1554" y="1257"/>
                    </a:lnTo>
                    <a:lnTo>
                      <a:pt x="1590" y="1178"/>
                    </a:lnTo>
                    <a:lnTo>
                      <a:pt x="1617" y="1095"/>
                    </a:lnTo>
                    <a:lnTo>
                      <a:pt x="1633" y="1008"/>
                    </a:lnTo>
                    <a:lnTo>
                      <a:pt x="1638" y="917"/>
                    </a:lnTo>
                    <a:lnTo>
                      <a:pt x="1633" y="827"/>
                    </a:lnTo>
                    <a:lnTo>
                      <a:pt x="1617" y="738"/>
                    </a:lnTo>
                    <a:lnTo>
                      <a:pt x="1590" y="655"/>
                    </a:lnTo>
                    <a:lnTo>
                      <a:pt x="1554" y="576"/>
                    </a:lnTo>
                    <a:lnTo>
                      <a:pt x="1509" y="504"/>
                    </a:lnTo>
                    <a:lnTo>
                      <a:pt x="1456" y="436"/>
                    </a:lnTo>
                    <a:lnTo>
                      <a:pt x="1395" y="376"/>
                    </a:lnTo>
                    <a:lnTo>
                      <a:pt x="1329" y="322"/>
                    </a:lnTo>
                    <a:lnTo>
                      <a:pt x="1255" y="277"/>
                    </a:lnTo>
                    <a:lnTo>
                      <a:pt x="1176" y="241"/>
                    </a:lnTo>
                    <a:lnTo>
                      <a:pt x="1093" y="216"/>
                    </a:lnTo>
                    <a:lnTo>
                      <a:pt x="1006" y="198"/>
                    </a:lnTo>
                    <a:lnTo>
                      <a:pt x="915" y="193"/>
                    </a:lnTo>
                    <a:close/>
                    <a:moveTo>
                      <a:pt x="915" y="0"/>
                    </a:moveTo>
                    <a:lnTo>
                      <a:pt x="1015" y="5"/>
                    </a:lnTo>
                    <a:lnTo>
                      <a:pt x="1111" y="22"/>
                    </a:lnTo>
                    <a:lnTo>
                      <a:pt x="1204" y="47"/>
                    </a:lnTo>
                    <a:lnTo>
                      <a:pt x="1293" y="83"/>
                    </a:lnTo>
                    <a:lnTo>
                      <a:pt x="1377" y="126"/>
                    </a:lnTo>
                    <a:lnTo>
                      <a:pt x="1456" y="178"/>
                    </a:lnTo>
                    <a:lnTo>
                      <a:pt x="1528" y="238"/>
                    </a:lnTo>
                    <a:lnTo>
                      <a:pt x="1595" y="304"/>
                    </a:lnTo>
                    <a:lnTo>
                      <a:pt x="1654" y="376"/>
                    </a:lnTo>
                    <a:lnTo>
                      <a:pt x="1707" y="456"/>
                    </a:lnTo>
                    <a:lnTo>
                      <a:pt x="1750" y="538"/>
                    </a:lnTo>
                    <a:lnTo>
                      <a:pt x="1784" y="628"/>
                    </a:lnTo>
                    <a:lnTo>
                      <a:pt x="1809" y="720"/>
                    </a:lnTo>
                    <a:lnTo>
                      <a:pt x="1825" y="818"/>
                    </a:lnTo>
                    <a:lnTo>
                      <a:pt x="1831" y="917"/>
                    </a:lnTo>
                    <a:lnTo>
                      <a:pt x="1825" y="1017"/>
                    </a:lnTo>
                    <a:lnTo>
                      <a:pt x="1809" y="1113"/>
                    </a:lnTo>
                    <a:lnTo>
                      <a:pt x="1784" y="1207"/>
                    </a:lnTo>
                    <a:lnTo>
                      <a:pt x="1750" y="1295"/>
                    </a:lnTo>
                    <a:lnTo>
                      <a:pt x="1707" y="1379"/>
                    </a:lnTo>
                    <a:lnTo>
                      <a:pt x="1654" y="1459"/>
                    </a:lnTo>
                    <a:lnTo>
                      <a:pt x="1595" y="1531"/>
                    </a:lnTo>
                    <a:lnTo>
                      <a:pt x="1528" y="1597"/>
                    </a:lnTo>
                    <a:lnTo>
                      <a:pt x="1456" y="1657"/>
                    </a:lnTo>
                    <a:lnTo>
                      <a:pt x="1377" y="1707"/>
                    </a:lnTo>
                    <a:lnTo>
                      <a:pt x="1293" y="1752"/>
                    </a:lnTo>
                    <a:lnTo>
                      <a:pt x="1204" y="1787"/>
                    </a:lnTo>
                    <a:lnTo>
                      <a:pt x="1111" y="1812"/>
                    </a:lnTo>
                    <a:lnTo>
                      <a:pt x="1015" y="1828"/>
                    </a:lnTo>
                    <a:lnTo>
                      <a:pt x="915" y="1833"/>
                    </a:lnTo>
                    <a:lnTo>
                      <a:pt x="816" y="1828"/>
                    </a:lnTo>
                    <a:lnTo>
                      <a:pt x="718" y="1812"/>
                    </a:lnTo>
                    <a:lnTo>
                      <a:pt x="627" y="1787"/>
                    </a:lnTo>
                    <a:lnTo>
                      <a:pt x="537" y="1752"/>
                    </a:lnTo>
                    <a:lnTo>
                      <a:pt x="454" y="1707"/>
                    </a:lnTo>
                    <a:lnTo>
                      <a:pt x="375" y="1657"/>
                    </a:lnTo>
                    <a:lnTo>
                      <a:pt x="303" y="1597"/>
                    </a:lnTo>
                    <a:lnTo>
                      <a:pt x="236" y="1531"/>
                    </a:lnTo>
                    <a:lnTo>
                      <a:pt x="177" y="1459"/>
                    </a:lnTo>
                    <a:lnTo>
                      <a:pt x="124" y="1379"/>
                    </a:lnTo>
                    <a:lnTo>
                      <a:pt x="81" y="1295"/>
                    </a:lnTo>
                    <a:lnTo>
                      <a:pt x="47" y="1207"/>
                    </a:lnTo>
                    <a:lnTo>
                      <a:pt x="20" y="1113"/>
                    </a:lnTo>
                    <a:lnTo>
                      <a:pt x="6" y="1017"/>
                    </a:lnTo>
                    <a:lnTo>
                      <a:pt x="0" y="917"/>
                    </a:lnTo>
                    <a:lnTo>
                      <a:pt x="6" y="818"/>
                    </a:lnTo>
                    <a:lnTo>
                      <a:pt x="20" y="720"/>
                    </a:lnTo>
                    <a:lnTo>
                      <a:pt x="47" y="628"/>
                    </a:lnTo>
                    <a:lnTo>
                      <a:pt x="81" y="538"/>
                    </a:lnTo>
                    <a:lnTo>
                      <a:pt x="124" y="456"/>
                    </a:lnTo>
                    <a:lnTo>
                      <a:pt x="177" y="376"/>
                    </a:lnTo>
                    <a:lnTo>
                      <a:pt x="236" y="304"/>
                    </a:lnTo>
                    <a:lnTo>
                      <a:pt x="303" y="238"/>
                    </a:lnTo>
                    <a:lnTo>
                      <a:pt x="375" y="178"/>
                    </a:lnTo>
                    <a:lnTo>
                      <a:pt x="454" y="126"/>
                    </a:lnTo>
                    <a:lnTo>
                      <a:pt x="537" y="83"/>
                    </a:lnTo>
                    <a:lnTo>
                      <a:pt x="627" y="47"/>
                    </a:lnTo>
                    <a:lnTo>
                      <a:pt x="718" y="22"/>
                    </a:lnTo>
                    <a:lnTo>
                      <a:pt x="816" y="5"/>
                    </a:lnTo>
                    <a:lnTo>
                      <a:pt x="915" y="0"/>
                    </a:lnTo>
                    <a:close/>
                  </a:path>
                </a:pathLst>
              </a:custGeom>
              <a:grpFill/>
              <a:ln w="0">
                <a:noFill/>
                <a:prstDash val="solid"/>
                <a:round/>
              </a:ln>
            </p:spPr>
            <p:txBody>
              <a:bodyPr vert="horz" wrap="square" lIns="68580" tIns="34290" rIns="68580" bIns="34290" numCol="1" anchor="t" anchorCtr="0" compatLnSpc="1"/>
              <a:lstStyle/>
              <a:p>
                <a:endParaRPr lang="en-US" sz="1200">
                  <a:latin typeface="Calibri" panose="020F0502020204030204" pitchFamily="34" charset="0"/>
                  <a:cs typeface="Calibri" panose="020F0502020204030204" pitchFamily="34" charset="0"/>
                </a:endParaRPr>
              </a:p>
            </p:txBody>
          </p:sp>
          <p:sp>
            <p:nvSpPr>
              <p:cNvPr id="90" name="Freeform 8"/>
              <p:cNvSpPr>
                <a:spLocks noEditPoints="1"/>
              </p:cNvSpPr>
              <p:nvPr/>
            </p:nvSpPr>
            <p:spPr bwMode="auto">
              <a:xfrm>
                <a:off x="2593" y="1220"/>
                <a:ext cx="403" cy="404"/>
              </a:xfrm>
              <a:custGeom>
                <a:avLst/>
                <a:gdLst>
                  <a:gd name="T0" fmla="*/ 355 w 807"/>
                  <a:gd name="T1" fmla="*/ 198 h 807"/>
                  <a:gd name="T2" fmla="*/ 272 w 807"/>
                  <a:gd name="T3" fmla="*/ 240 h 807"/>
                  <a:gd name="T4" fmla="*/ 215 w 807"/>
                  <a:gd name="T5" fmla="*/ 312 h 807"/>
                  <a:gd name="T6" fmla="*/ 193 w 807"/>
                  <a:gd name="T7" fmla="*/ 404 h 807"/>
                  <a:gd name="T8" fmla="*/ 215 w 807"/>
                  <a:gd name="T9" fmla="*/ 497 h 807"/>
                  <a:gd name="T10" fmla="*/ 272 w 807"/>
                  <a:gd name="T11" fmla="*/ 569 h 807"/>
                  <a:gd name="T12" fmla="*/ 355 w 807"/>
                  <a:gd name="T13" fmla="*/ 611 h 807"/>
                  <a:gd name="T14" fmla="*/ 452 w 807"/>
                  <a:gd name="T15" fmla="*/ 611 h 807"/>
                  <a:gd name="T16" fmla="*/ 537 w 807"/>
                  <a:gd name="T17" fmla="*/ 569 h 807"/>
                  <a:gd name="T18" fmla="*/ 594 w 807"/>
                  <a:gd name="T19" fmla="*/ 497 h 807"/>
                  <a:gd name="T20" fmla="*/ 616 w 807"/>
                  <a:gd name="T21" fmla="*/ 404 h 807"/>
                  <a:gd name="T22" fmla="*/ 594 w 807"/>
                  <a:gd name="T23" fmla="*/ 312 h 807"/>
                  <a:gd name="T24" fmla="*/ 537 w 807"/>
                  <a:gd name="T25" fmla="*/ 240 h 807"/>
                  <a:gd name="T26" fmla="*/ 452 w 807"/>
                  <a:gd name="T27" fmla="*/ 198 h 807"/>
                  <a:gd name="T28" fmla="*/ 404 w 807"/>
                  <a:gd name="T29" fmla="*/ 0 h 807"/>
                  <a:gd name="T30" fmla="*/ 531 w 807"/>
                  <a:gd name="T31" fmla="*/ 22 h 807"/>
                  <a:gd name="T32" fmla="*/ 643 w 807"/>
                  <a:gd name="T33" fmla="*/ 78 h 807"/>
                  <a:gd name="T34" fmla="*/ 729 w 807"/>
                  <a:gd name="T35" fmla="*/ 166 h 807"/>
                  <a:gd name="T36" fmla="*/ 787 w 807"/>
                  <a:gd name="T37" fmla="*/ 276 h 807"/>
                  <a:gd name="T38" fmla="*/ 807 w 807"/>
                  <a:gd name="T39" fmla="*/ 404 h 807"/>
                  <a:gd name="T40" fmla="*/ 787 w 807"/>
                  <a:gd name="T41" fmla="*/ 531 h 807"/>
                  <a:gd name="T42" fmla="*/ 729 w 807"/>
                  <a:gd name="T43" fmla="*/ 643 h 807"/>
                  <a:gd name="T44" fmla="*/ 643 w 807"/>
                  <a:gd name="T45" fmla="*/ 730 h 807"/>
                  <a:gd name="T46" fmla="*/ 531 w 807"/>
                  <a:gd name="T47" fmla="*/ 787 h 807"/>
                  <a:gd name="T48" fmla="*/ 404 w 807"/>
                  <a:gd name="T49" fmla="*/ 807 h 807"/>
                  <a:gd name="T50" fmla="*/ 278 w 807"/>
                  <a:gd name="T51" fmla="*/ 787 h 807"/>
                  <a:gd name="T52" fmla="*/ 166 w 807"/>
                  <a:gd name="T53" fmla="*/ 730 h 807"/>
                  <a:gd name="T54" fmla="*/ 78 w 807"/>
                  <a:gd name="T55" fmla="*/ 643 h 807"/>
                  <a:gd name="T56" fmla="*/ 22 w 807"/>
                  <a:gd name="T57" fmla="*/ 531 h 807"/>
                  <a:gd name="T58" fmla="*/ 0 w 807"/>
                  <a:gd name="T59" fmla="*/ 404 h 807"/>
                  <a:gd name="T60" fmla="*/ 22 w 807"/>
                  <a:gd name="T61" fmla="*/ 276 h 807"/>
                  <a:gd name="T62" fmla="*/ 78 w 807"/>
                  <a:gd name="T63" fmla="*/ 166 h 807"/>
                  <a:gd name="T64" fmla="*/ 166 w 807"/>
                  <a:gd name="T65" fmla="*/ 78 h 807"/>
                  <a:gd name="T66" fmla="*/ 278 w 807"/>
                  <a:gd name="T67" fmla="*/ 22 h 807"/>
                  <a:gd name="T68" fmla="*/ 404 w 807"/>
                  <a:gd name="T69"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7" h="807">
                    <a:moveTo>
                      <a:pt x="404" y="193"/>
                    </a:moveTo>
                    <a:lnTo>
                      <a:pt x="355" y="198"/>
                    </a:lnTo>
                    <a:lnTo>
                      <a:pt x="312" y="215"/>
                    </a:lnTo>
                    <a:lnTo>
                      <a:pt x="272" y="240"/>
                    </a:lnTo>
                    <a:lnTo>
                      <a:pt x="240" y="272"/>
                    </a:lnTo>
                    <a:lnTo>
                      <a:pt x="215" y="312"/>
                    </a:lnTo>
                    <a:lnTo>
                      <a:pt x="198" y="355"/>
                    </a:lnTo>
                    <a:lnTo>
                      <a:pt x="193" y="404"/>
                    </a:lnTo>
                    <a:lnTo>
                      <a:pt x="198" y="452"/>
                    </a:lnTo>
                    <a:lnTo>
                      <a:pt x="215" y="497"/>
                    </a:lnTo>
                    <a:lnTo>
                      <a:pt x="240" y="537"/>
                    </a:lnTo>
                    <a:lnTo>
                      <a:pt x="272" y="569"/>
                    </a:lnTo>
                    <a:lnTo>
                      <a:pt x="312" y="595"/>
                    </a:lnTo>
                    <a:lnTo>
                      <a:pt x="355" y="611"/>
                    </a:lnTo>
                    <a:lnTo>
                      <a:pt x="404" y="616"/>
                    </a:lnTo>
                    <a:lnTo>
                      <a:pt x="452" y="611"/>
                    </a:lnTo>
                    <a:lnTo>
                      <a:pt x="497" y="595"/>
                    </a:lnTo>
                    <a:lnTo>
                      <a:pt x="537" y="569"/>
                    </a:lnTo>
                    <a:lnTo>
                      <a:pt x="569" y="537"/>
                    </a:lnTo>
                    <a:lnTo>
                      <a:pt x="594" y="497"/>
                    </a:lnTo>
                    <a:lnTo>
                      <a:pt x="611" y="452"/>
                    </a:lnTo>
                    <a:lnTo>
                      <a:pt x="616" y="404"/>
                    </a:lnTo>
                    <a:lnTo>
                      <a:pt x="611" y="355"/>
                    </a:lnTo>
                    <a:lnTo>
                      <a:pt x="594" y="312"/>
                    </a:lnTo>
                    <a:lnTo>
                      <a:pt x="569" y="272"/>
                    </a:lnTo>
                    <a:lnTo>
                      <a:pt x="537" y="240"/>
                    </a:lnTo>
                    <a:lnTo>
                      <a:pt x="497" y="215"/>
                    </a:lnTo>
                    <a:lnTo>
                      <a:pt x="452" y="198"/>
                    </a:lnTo>
                    <a:lnTo>
                      <a:pt x="404" y="193"/>
                    </a:lnTo>
                    <a:close/>
                    <a:moveTo>
                      <a:pt x="404" y="0"/>
                    </a:moveTo>
                    <a:lnTo>
                      <a:pt x="470" y="6"/>
                    </a:lnTo>
                    <a:lnTo>
                      <a:pt x="531" y="22"/>
                    </a:lnTo>
                    <a:lnTo>
                      <a:pt x="589" y="45"/>
                    </a:lnTo>
                    <a:lnTo>
                      <a:pt x="643" y="78"/>
                    </a:lnTo>
                    <a:lnTo>
                      <a:pt x="690" y="119"/>
                    </a:lnTo>
                    <a:lnTo>
                      <a:pt x="729" y="166"/>
                    </a:lnTo>
                    <a:lnTo>
                      <a:pt x="762" y="218"/>
                    </a:lnTo>
                    <a:lnTo>
                      <a:pt x="787" y="276"/>
                    </a:lnTo>
                    <a:lnTo>
                      <a:pt x="803" y="339"/>
                    </a:lnTo>
                    <a:lnTo>
                      <a:pt x="807" y="404"/>
                    </a:lnTo>
                    <a:lnTo>
                      <a:pt x="803" y="470"/>
                    </a:lnTo>
                    <a:lnTo>
                      <a:pt x="787" y="531"/>
                    </a:lnTo>
                    <a:lnTo>
                      <a:pt x="762" y="589"/>
                    </a:lnTo>
                    <a:lnTo>
                      <a:pt x="729" y="643"/>
                    </a:lnTo>
                    <a:lnTo>
                      <a:pt x="690" y="690"/>
                    </a:lnTo>
                    <a:lnTo>
                      <a:pt x="643" y="730"/>
                    </a:lnTo>
                    <a:lnTo>
                      <a:pt x="589" y="762"/>
                    </a:lnTo>
                    <a:lnTo>
                      <a:pt x="531" y="787"/>
                    </a:lnTo>
                    <a:lnTo>
                      <a:pt x="470" y="802"/>
                    </a:lnTo>
                    <a:lnTo>
                      <a:pt x="404" y="807"/>
                    </a:lnTo>
                    <a:lnTo>
                      <a:pt x="339" y="802"/>
                    </a:lnTo>
                    <a:lnTo>
                      <a:pt x="278" y="787"/>
                    </a:lnTo>
                    <a:lnTo>
                      <a:pt x="218" y="762"/>
                    </a:lnTo>
                    <a:lnTo>
                      <a:pt x="166" y="730"/>
                    </a:lnTo>
                    <a:lnTo>
                      <a:pt x="119" y="690"/>
                    </a:lnTo>
                    <a:lnTo>
                      <a:pt x="78" y="643"/>
                    </a:lnTo>
                    <a:lnTo>
                      <a:pt x="45" y="589"/>
                    </a:lnTo>
                    <a:lnTo>
                      <a:pt x="22" y="531"/>
                    </a:lnTo>
                    <a:lnTo>
                      <a:pt x="6" y="470"/>
                    </a:lnTo>
                    <a:lnTo>
                      <a:pt x="0" y="404"/>
                    </a:lnTo>
                    <a:lnTo>
                      <a:pt x="6" y="339"/>
                    </a:lnTo>
                    <a:lnTo>
                      <a:pt x="22" y="276"/>
                    </a:lnTo>
                    <a:lnTo>
                      <a:pt x="45" y="218"/>
                    </a:lnTo>
                    <a:lnTo>
                      <a:pt x="78" y="166"/>
                    </a:lnTo>
                    <a:lnTo>
                      <a:pt x="119" y="119"/>
                    </a:lnTo>
                    <a:lnTo>
                      <a:pt x="166" y="78"/>
                    </a:lnTo>
                    <a:lnTo>
                      <a:pt x="218" y="45"/>
                    </a:lnTo>
                    <a:lnTo>
                      <a:pt x="278" y="22"/>
                    </a:lnTo>
                    <a:lnTo>
                      <a:pt x="339" y="6"/>
                    </a:lnTo>
                    <a:lnTo>
                      <a:pt x="404" y="0"/>
                    </a:lnTo>
                    <a:close/>
                  </a:path>
                </a:pathLst>
              </a:custGeom>
              <a:grpFill/>
              <a:ln w="0">
                <a:noFill/>
                <a:prstDash val="solid"/>
                <a:round/>
              </a:ln>
            </p:spPr>
            <p:txBody>
              <a:bodyPr vert="horz" wrap="square" lIns="68580" tIns="34290" rIns="68580" bIns="34290" numCol="1" anchor="t" anchorCtr="0" compatLnSpc="1"/>
              <a:lstStyle/>
              <a:p>
                <a:endParaRPr lang="en-US" sz="1200">
                  <a:latin typeface="Calibri" panose="020F0502020204030204" pitchFamily="34" charset="0"/>
                  <a:cs typeface="Calibri" panose="020F0502020204030204" pitchFamily="34" charset="0"/>
                </a:endParaRPr>
              </a:p>
            </p:txBody>
          </p:sp>
        </p:grpSp>
      </p:grpSp>
      <p:pic>
        <p:nvPicPr>
          <p:cNvPr id="91" name="Picture 90"/>
          <p:cNvPicPr>
            <a:picLocks noChangeAspect="1"/>
          </p:cNvPicPr>
          <p:nvPr/>
        </p:nvPicPr>
        <p:blipFill>
          <a:blip r:embed="rId4"/>
          <a:stretch>
            <a:fillRect/>
          </a:stretch>
        </p:blipFill>
        <p:spPr>
          <a:xfrm>
            <a:off x="557636" y="2773655"/>
            <a:ext cx="957262" cy="8560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10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1000"/>
                                        <p:tgtEl>
                                          <p:spTgt spid="79"/>
                                        </p:tgtEl>
                                      </p:cBhvr>
                                    </p:animEffect>
                                    <p:anim calcmode="lin" valueType="num">
                                      <p:cBhvr>
                                        <p:cTn id="33" dur="1000" fill="hold"/>
                                        <p:tgtEl>
                                          <p:spTgt spid="79"/>
                                        </p:tgtEl>
                                        <p:attrNameLst>
                                          <p:attrName>ppt_x</p:attrName>
                                        </p:attrNameLst>
                                      </p:cBhvr>
                                      <p:tavLst>
                                        <p:tav tm="0">
                                          <p:val>
                                            <p:strVal val="#ppt_x"/>
                                          </p:val>
                                        </p:tav>
                                        <p:tav tm="100000">
                                          <p:val>
                                            <p:strVal val="#ppt_x"/>
                                          </p:val>
                                        </p:tav>
                                      </p:tavLst>
                                    </p:anim>
                                    <p:anim calcmode="lin" valueType="num">
                                      <p:cBhvr>
                                        <p:cTn id="34" dur="1000" fill="hold"/>
                                        <p:tgtEl>
                                          <p:spTgt spid="7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anim calcmode="lin" valueType="num">
                                      <p:cBhvr>
                                        <p:cTn id="38" dur="1000" fill="hold"/>
                                        <p:tgtEl>
                                          <p:spTgt spid="81"/>
                                        </p:tgtEl>
                                        <p:attrNameLst>
                                          <p:attrName>ppt_x</p:attrName>
                                        </p:attrNameLst>
                                      </p:cBhvr>
                                      <p:tavLst>
                                        <p:tav tm="0">
                                          <p:val>
                                            <p:strVal val="#ppt_x"/>
                                          </p:val>
                                        </p:tav>
                                        <p:tav tm="100000">
                                          <p:val>
                                            <p:strVal val="#ppt_x"/>
                                          </p:val>
                                        </p:tav>
                                      </p:tavLst>
                                    </p:anim>
                                    <p:anim calcmode="lin" valueType="num">
                                      <p:cBhvr>
                                        <p:cTn id="39" dur="1000" fill="hold"/>
                                        <p:tgtEl>
                                          <p:spTgt spid="8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1000"/>
                                        <p:tgtEl>
                                          <p:spTgt spid="83"/>
                                        </p:tgtEl>
                                      </p:cBhvr>
                                    </p:animEffect>
                                    <p:anim calcmode="lin" valueType="num">
                                      <p:cBhvr>
                                        <p:cTn id="43" dur="1000" fill="hold"/>
                                        <p:tgtEl>
                                          <p:spTgt spid="83"/>
                                        </p:tgtEl>
                                        <p:attrNameLst>
                                          <p:attrName>ppt_x</p:attrName>
                                        </p:attrNameLst>
                                      </p:cBhvr>
                                      <p:tavLst>
                                        <p:tav tm="0">
                                          <p:val>
                                            <p:strVal val="#ppt_x"/>
                                          </p:val>
                                        </p:tav>
                                        <p:tav tm="100000">
                                          <p:val>
                                            <p:strVal val="#ppt_x"/>
                                          </p:val>
                                        </p:tav>
                                      </p:tavLst>
                                    </p:anim>
                                    <p:anim calcmode="lin" valueType="num">
                                      <p:cBhvr>
                                        <p:cTn id="44" dur="1000" fill="hold"/>
                                        <p:tgtEl>
                                          <p:spTgt spid="8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anim calcmode="lin" valueType="num">
                                      <p:cBhvr>
                                        <p:cTn id="48" dur="1000" fill="hold"/>
                                        <p:tgtEl>
                                          <p:spTgt spid="91"/>
                                        </p:tgtEl>
                                        <p:attrNameLst>
                                          <p:attrName>ppt_x</p:attrName>
                                        </p:attrNameLst>
                                      </p:cBhvr>
                                      <p:tavLst>
                                        <p:tav tm="0">
                                          <p:val>
                                            <p:strVal val="#ppt_x"/>
                                          </p:val>
                                        </p:tav>
                                        <p:tav tm="100000">
                                          <p:val>
                                            <p:strVal val="#ppt_x"/>
                                          </p:val>
                                        </p:tav>
                                      </p:tavLst>
                                    </p:anim>
                                    <p:anim calcmode="lin" valueType="num">
                                      <p:cBhvr>
                                        <p:cTn id="4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84" y="0"/>
            <a:ext cx="5930899" cy="974215"/>
          </a:xfrm>
        </p:spPr>
        <p:txBody>
          <a:bodyPr/>
          <a:lstStyle/>
          <a:p>
            <a:r>
              <a:rPr lang="en-US" dirty="0"/>
              <a:t>Success in Action: Richfield’s Experience</a:t>
            </a:r>
            <a:endParaRPr lang="en-GB" dirty="0"/>
          </a:p>
        </p:txBody>
      </p:sp>
      <p:sp>
        <p:nvSpPr>
          <p:cNvPr id="5" name="Content Placeholder 4"/>
          <p:cNvSpPr>
            <a:spLocks noGrp="1"/>
          </p:cNvSpPr>
          <p:nvPr>
            <p:ph sz="quarter" idx="12"/>
          </p:nvPr>
        </p:nvSpPr>
        <p:spPr>
          <a:xfrm>
            <a:off x="2381694" y="2263444"/>
            <a:ext cx="4673846" cy="1594885"/>
          </a:xfrm>
        </p:spPr>
        <p:txBody>
          <a:bodyPr vert="horz" lIns="0" tIns="0" rIns="0" bIns="0" rtlCol="0" anchor="t">
            <a:noAutofit/>
          </a:bodyPr>
          <a:lstStyle/>
          <a:p>
            <a:endParaRPr lang="en-GB"/>
          </a:p>
          <a:p>
            <a:endParaRPr lang="en-GB"/>
          </a:p>
          <a:p>
            <a:endParaRPr lang="en-GB"/>
          </a:p>
          <a:p>
            <a:pPr>
              <a:lnSpc>
                <a:spcPct val="150000"/>
              </a:lnSpc>
            </a:pPr>
            <a:r>
              <a:rPr lang="en-US">
                <a:effectLst/>
                <a:ea typeface="Aptos" panose="020B0004020202020204" pitchFamily="34" charset="0"/>
                <a:cs typeface="Aptos" panose="020B0004020202020204" pitchFamily="34" charset="0"/>
              </a:rPr>
              <a:t>“After discussing with the Team, we are happy with the way the system generates the list of students that receive the </a:t>
            </a:r>
            <a:r>
              <a:rPr lang="en-US">
                <a:ea typeface="Aptos" panose="020B0004020202020204" pitchFamily="34" charset="0"/>
                <a:cs typeface="Aptos" panose="020B0004020202020204" pitchFamily="34" charset="0"/>
              </a:rPr>
              <a:t>WhatsApp</a:t>
            </a:r>
            <a:r>
              <a:rPr lang="en-US">
                <a:effectLst/>
                <a:ea typeface="Aptos" panose="020B0004020202020204" pitchFamily="34" charset="0"/>
                <a:cs typeface="Aptos" panose="020B0004020202020204" pitchFamily="34" charset="0"/>
              </a:rPr>
              <a:t> statements” </a:t>
            </a:r>
            <a:r>
              <a:rPr lang="en-ZA" b="1">
                <a:solidFill>
                  <a:srgbClr val="3D3C3F"/>
                </a:solidFill>
                <a:effectLst/>
                <a:ea typeface="Aptos" panose="020B0004020202020204" pitchFamily="34" charset="0"/>
              </a:rPr>
              <a:t>Arshad Suliman, Richfield </a:t>
            </a:r>
            <a:endParaRPr lang="en-GB"/>
          </a:p>
          <a:p>
            <a:endParaRPr lang="en-GB"/>
          </a:p>
          <a:p>
            <a:endParaRPr lang="en-GB"/>
          </a:p>
          <a:p>
            <a:pPr algn="ctr"/>
            <a:endParaRPr lang="en-GB" b="1">
              <a:solidFill>
                <a:schemeClr val="tx1">
                  <a:lumMod val="50000"/>
                </a:schemeClr>
              </a:solidFill>
            </a:endParaRPr>
          </a:p>
          <a:p>
            <a:pPr algn="ctr"/>
            <a:endParaRPr lang="en-GB" b="1">
              <a:solidFill>
                <a:schemeClr val="tx1">
                  <a:lumMod val="50000"/>
                </a:schemeClr>
              </a:solidFill>
            </a:endParaRPr>
          </a:p>
        </p:txBody>
      </p:sp>
      <p:pic>
        <p:nvPicPr>
          <p:cNvPr id="1026" name="Picture 2" descr="Richfield Contact Details: Website, Address, Phone Number and More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693" y="1249278"/>
            <a:ext cx="4380614" cy="1504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Props1.xml><?xml version="1.0" encoding="utf-8"?>
<ds:datastoreItem xmlns:ds="http://schemas.openxmlformats.org/officeDocument/2006/customXml" ds:itemID="{98234EA4-F119-4C43-BBA4-99253F9E4164}"/>
</file>

<file path=customXml/itemProps2.xml><?xml version="1.0" encoding="utf-8"?>
<ds:datastoreItem xmlns:ds="http://schemas.openxmlformats.org/officeDocument/2006/customXml" ds:itemID="{BC1CE652-6C38-4E8A-AEF3-D85E2BEE73E0}"/>
</file>

<file path=customXml/itemProps3.xml><?xml version="1.0" encoding="utf-8"?>
<ds:datastoreItem xmlns:ds="http://schemas.openxmlformats.org/officeDocument/2006/customXml" ds:itemID="{3BDE4E07-9B7C-466D-88A9-B81A6514DEA3}"/>
</file>

<file path=docProps/app.xml><?xml version="1.0" encoding="utf-8"?>
<Properties xmlns="http://schemas.openxmlformats.org/officeDocument/2006/extended-properties" xmlns:vt="http://schemas.openxmlformats.org/officeDocument/2006/docPropsVTypes">
  <Template>Office Theme 2013 - 2022</Template>
  <TotalTime>0</TotalTime>
  <Words>2472</Words>
  <Application>WPS Presentation</Application>
  <PresentationFormat>Custom</PresentationFormat>
  <Paragraphs>191</Paragraphs>
  <Slides>20</Slides>
  <Notes>10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20</vt:i4>
      </vt:variant>
    </vt:vector>
  </HeadingPairs>
  <TitlesOfParts>
    <vt:vector size="37" baseType="lpstr">
      <vt:lpstr>Arial</vt:lpstr>
      <vt:lpstr>SimSun</vt:lpstr>
      <vt:lpstr>Wingdings</vt:lpstr>
      <vt:lpstr>Calibri Light</vt:lpstr>
      <vt:lpstr>Calibri</vt:lpstr>
      <vt:lpstr>Calibri</vt:lpstr>
      <vt:lpstr>Fira Sans Extra Condensed Medium</vt:lpstr>
      <vt:lpstr>Segoe Print</vt:lpstr>
      <vt:lpstr>Roboto</vt:lpstr>
      <vt:lpstr>Aptos</vt:lpstr>
      <vt:lpstr>Microsoft YaHei</vt:lpstr>
      <vt:lpstr>Arial Unicode MS</vt:lpstr>
      <vt:lpstr>Times New Roman</vt:lpstr>
      <vt:lpstr>Title Slides</vt:lpstr>
      <vt:lpstr>Index Slides</vt:lpstr>
      <vt:lpstr>1_Content Slides</vt:lpstr>
      <vt:lpstr>Content Slides</vt:lpstr>
      <vt:lpstr>            Digital Transformation in Education: Sending Statements via WhatsApp 	 </vt:lpstr>
      <vt:lpstr>PowerPoint 演示文稿</vt:lpstr>
      <vt:lpstr>1. Challenges at Institutions </vt:lpstr>
      <vt:lpstr>Challenges at Institutions </vt:lpstr>
      <vt:lpstr>2. About sending student statements via WhatsApp </vt:lpstr>
      <vt:lpstr>Why send statements via WhatsApp?</vt:lpstr>
      <vt:lpstr>Why send e-statement via WhatsApp? </vt:lpstr>
      <vt:lpstr> Benefits of sending statements via WhatsApp </vt:lpstr>
      <vt:lpstr>Success in Action: Richfield’s Experience</vt:lpstr>
      <vt:lpstr>3. From ITS System to Student – In Seconds</vt:lpstr>
      <vt:lpstr> ITS Seamless Integration with CUEDESK</vt:lpstr>
      <vt:lpstr>Sending statement via WhatsApp </vt:lpstr>
      <vt:lpstr>Sending statement via WhatsApp </vt:lpstr>
      <vt:lpstr>Sending statement via WhatsApp </vt:lpstr>
      <vt:lpstr>4. The Future of Smart Statements</vt:lpstr>
      <vt:lpstr>What’s next? </vt:lpstr>
      <vt:lpstr>5. Conclusion </vt:lpstr>
      <vt:lpstr>Conclusion </vt:lpstr>
      <vt:lpstr>Questions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User;mbali.mbhele@adaptit.com</dc:creator>
  <cp:lastModifiedBy>WPS_1738855479</cp:lastModifiedBy>
  <cp:revision>9</cp:revision>
  <cp:lastPrinted>2024-09-03T08:46:00Z</cp:lastPrinted>
  <dcterms:created xsi:type="dcterms:W3CDTF">2023-07-06T09:53:00Z</dcterms:created>
  <dcterms:modified xsi:type="dcterms:W3CDTF">2025-02-27T12:55:51Z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5A43F522A12646BCB20596BA0022C825_13</vt:lpwstr>
  </property>
  <property fmtid="{D5CDD505-2E9C-101B-9397-08002B2CF9AE}" pid="3" name="KSOProductBuildVer">
    <vt:lpwstr>1033-12.2.0.19805</vt:lpwstr>
  </property>
  <property fmtid="{D5CDD505-2E9C-101B-9397-08002B2CF9AE}" pid="4" name="ContentTypeId">
    <vt:lpwstr>0x010100A1526535982E0443A6E0719C632355E6</vt:lpwstr>
  </property>
</Properties>
</file>